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677"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9BF6B1-3DB9-4C53-A522-0B63378BADEF}"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ru-RU"/>
        </a:p>
      </dgm:t>
    </dgm:pt>
    <dgm:pt modelId="{246C858F-6229-4A17-9CF8-27A12EE89961}">
      <dgm:prSet/>
      <dgm:spPr/>
      <dgm:t>
        <a:bodyPr/>
        <a:lstStyle/>
        <a:p>
          <a:pPr rtl="0"/>
          <a:r>
            <a:rPr lang="kk-KZ" smtClean="0"/>
            <a:t>Хабар беру жолдары бесеу болады;</a:t>
          </a:r>
          <a:endParaRPr lang="ru-RU"/>
        </a:p>
      </dgm:t>
    </dgm:pt>
    <dgm:pt modelId="{1E99D500-F18A-4E3D-BC02-CEA007A1B3DA}" type="parTrans" cxnId="{C38E0AD9-F145-4DAA-95EC-46052D344911}">
      <dgm:prSet/>
      <dgm:spPr/>
      <dgm:t>
        <a:bodyPr/>
        <a:lstStyle/>
        <a:p>
          <a:endParaRPr lang="ru-RU"/>
        </a:p>
      </dgm:t>
    </dgm:pt>
    <dgm:pt modelId="{1E6F7E27-6F35-48B0-A3A7-B5ABBF7BC7E4}" type="sibTrans" cxnId="{C38E0AD9-F145-4DAA-95EC-46052D344911}">
      <dgm:prSet/>
      <dgm:spPr/>
      <dgm:t>
        <a:bodyPr/>
        <a:lstStyle/>
        <a:p>
          <a:endParaRPr lang="ru-RU"/>
        </a:p>
      </dgm:t>
    </dgm:pt>
    <dgm:pt modelId="{DA3BEDDC-BE64-46BB-80CF-0470DA62E7EC}">
      <dgm:prSet/>
      <dgm:spPr/>
      <dgm:t>
        <a:bodyPr/>
        <a:lstStyle/>
        <a:p>
          <a:pPr rtl="0"/>
          <a:r>
            <a:rPr lang="kk-KZ" dirty="0" smtClean="0"/>
            <a:t>- құрлық жолдары: </a:t>
          </a:r>
          <a:endParaRPr lang="ru-RU" dirty="0"/>
        </a:p>
      </dgm:t>
    </dgm:pt>
    <dgm:pt modelId="{92C6B4AD-153F-46CF-A53D-8546191C72AB}" type="parTrans" cxnId="{C82FF54A-4827-4809-B13B-F90CD6F49D99}">
      <dgm:prSet/>
      <dgm:spPr/>
      <dgm:t>
        <a:bodyPr/>
        <a:lstStyle/>
        <a:p>
          <a:endParaRPr lang="ru-RU"/>
        </a:p>
      </dgm:t>
    </dgm:pt>
    <dgm:pt modelId="{2F72F49B-7386-47DD-8633-B0865B2D3A5B}" type="sibTrans" cxnId="{C82FF54A-4827-4809-B13B-F90CD6F49D99}">
      <dgm:prSet/>
      <dgm:spPr/>
      <dgm:t>
        <a:bodyPr/>
        <a:lstStyle/>
        <a:p>
          <a:endParaRPr lang="ru-RU"/>
        </a:p>
      </dgm:t>
    </dgm:pt>
    <dgm:pt modelId="{A8EB6842-6288-4C58-8510-7C04896E7323}">
      <dgm:prSet/>
      <dgm:spPr/>
      <dgm:t>
        <a:bodyPr/>
        <a:lstStyle/>
        <a:p>
          <a:pPr rtl="0"/>
          <a:r>
            <a:rPr lang="kk-KZ" smtClean="0"/>
            <a:t>- теңіз;</a:t>
          </a:r>
          <a:endParaRPr lang="ru-RU"/>
        </a:p>
      </dgm:t>
    </dgm:pt>
    <dgm:pt modelId="{600AB3E2-8312-4E08-BEB5-038DB34CF419}" type="parTrans" cxnId="{40DE9A72-90C8-41F0-9302-52A1F31AC2AE}">
      <dgm:prSet/>
      <dgm:spPr/>
      <dgm:t>
        <a:bodyPr/>
        <a:lstStyle/>
        <a:p>
          <a:endParaRPr lang="ru-RU"/>
        </a:p>
      </dgm:t>
    </dgm:pt>
    <dgm:pt modelId="{71C4A6F1-189B-4F15-B07D-39C1592DFD8E}" type="sibTrans" cxnId="{40DE9A72-90C8-41F0-9302-52A1F31AC2AE}">
      <dgm:prSet/>
      <dgm:spPr/>
      <dgm:t>
        <a:bodyPr/>
        <a:lstStyle/>
        <a:p>
          <a:endParaRPr lang="ru-RU"/>
        </a:p>
      </dgm:t>
    </dgm:pt>
    <dgm:pt modelId="{C103EADC-A648-4C18-A715-A9A2CE93559B}">
      <dgm:prSet/>
      <dgm:spPr/>
      <dgm:t>
        <a:bodyPr/>
        <a:lstStyle/>
        <a:p>
          <a:pPr rtl="0"/>
          <a:r>
            <a:rPr lang="kk-KZ" smtClean="0"/>
            <a:t>- өзен; </a:t>
          </a:r>
          <a:endParaRPr lang="ru-RU"/>
        </a:p>
      </dgm:t>
    </dgm:pt>
    <dgm:pt modelId="{E49AD06B-AB99-4F48-8A5F-0D6D35FA123B}" type="parTrans" cxnId="{49A2A8B2-EDE6-46F3-BC94-FAFC79339D76}">
      <dgm:prSet/>
      <dgm:spPr/>
      <dgm:t>
        <a:bodyPr/>
        <a:lstStyle/>
        <a:p>
          <a:endParaRPr lang="ru-RU"/>
        </a:p>
      </dgm:t>
    </dgm:pt>
    <dgm:pt modelId="{B7B724BE-4990-454B-AB0D-D3BE9A434C25}" type="sibTrans" cxnId="{49A2A8B2-EDE6-46F3-BC94-FAFC79339D76}">
      <dgm:prSet/>
      <dgm:spPr/>
      <dgm:t>
        <a:bodyPr/>
        <a:lstStyle/>
        <a:p>
          <a:endParaRPr lang="ru-RU"/>
        </a:p>
      </dgm:t>
    </dgm:pt>
    <dgm:pt modelId="{2D639F6D-6C3B-427E-A237-25F6330EC141}">
      <dgm:prSet/>
      <dgm:spPr/>
      <dgm:t>
        <a:bodyPr/>
        <a:lstStyle/>
        <a:p>
          <a:pPr rtl="0"/>
          <a:r>
            <a:rPr lang="kk-KZ" smtClean="0"/>
            <a:t>- ауа;</a:t>
          </a:r>
          <a:endParaRPr lang="ru-RU"/>
        </a:p>
      </dgm:t>
    </dgm:pt>
    <dgm:pt modelId="{58F1B66E-44F0-40FD-ABA2-50ADC95BE10F}" type="parTrans" cxnId="{7D0B6ABB-AC4A-427D-B10E-2526F84A8C73}">
      <dgm:prSet/>
      <dgm:spPr/>
      <dgm:t>
        <a:bodyPr/>
        <a:lstStyle/>
        <a:p>
          <a:endParaRPr lang="ru-RU"/>
        </a:p>
      </dgm:t>
    </dgm:pt>
    <dgm:pt modelId="{3F3F4ADA-43D7-4826-B190-293B9B793B32}" type="sibTrans" cxnId="{7D0B6ABB-AC4A-427D-B10E-2526F84A8C73}">
      <dgm:prSet/>
      <dgm:spPr/>
      <dgm:t>
        <a:bodyPr/>
        <a:lstStyle/>
        <a:p>
          <a:endParaRPr lang="ru-RU"/>
        </a:p>
      </dgm:t>
    </dgm:pt>
    <dgm:pt modelId="{89F6644B-53EA-4480-85AC-79A67ACF4A63}">
      <dgm:prSet/>
      <dgm:spPr/>
      <dgm:t>
        <a:bodyPr/>
        <a:lstStyle/>
        <a:p>
          <a:pPr rtl="0"/>
          <a:r>
            <a:rPr lang="kk-KZ" smtClean="0"/>
            <a:t>- құбыр. </a:t>
          </a:r>
          <a:endParaRPr lang="ru-RU"/>
        </a:p>
      </dgm:t>
    </dgm:pt>
    <dgm:pt modelId="{076F53BA-2C77-4848-9F02-09548AF5B5B8}" type="parTrans" cxnId="{0CD6622E-82DC-42DA-A7A9-D32CF00D7E38}">
      <dgm:prSet/>
      <dgm:spPr/>
      <dgm:t>
        <a:bodyPr/>
        <a:lstStyle/>
        <a:p>
          <a:endParaRPr lang="ru-RU"/>
        </a:p>
      </dgm:t>
    </dgm:pt>
    <dgm:pt modelId="{A37D6968-4B86-454B-9EB9-636F5CDB7B65}" type="sibTrans" cxnId="{0CD6622E-82DC-42DA-A7A9-D32CF00D7E38}">
      <dgm:prSet/>
      <dgm:spPr/>
      <dgm:t>
        <a:bodyPr/>
        <a:lstStyle/>
        <a:p>
          <a:endParaRPr lang="ru-RU"/>
        </a:p>
      </dgm:t>
    </dgm:pt>
    <dgm:pt modelId="{A5AA4D3A-A1C1-4683-A3D5-1DD0816D5A90}" type="pres">
      <dgm:prSet presAssocID="{FD9BF6B1-3DB9-4C53-A522-0B63378BADEF}" presName="linear" presStyleCnt="0">
        <dgm:presLayoutVars>
          <dgm:animLvl val="lvl"/>
          <dgm:resizeHandles val="exact"/>
        </dgm:presLayoutVars>
      </dgm:prSet>
      <dgm:spPr/>
      <dgm:t>
        <a:bodyPr/>
        <a:lstStyle/>
        <a:p>
          <a:endParaRPr lang="ru-RU"/>
        </a:p>
      </dgm:t>
    </dgm:pt>
    <dgm:pt modelId="{A661DC55-601B-4C31-9523-E42BC55E4621}" type="pres">
      <dgm:prSet presAssocID="{246C858F-6229-4A17-9CF8-27A12EE89961}" presName="parentText" presStyleLbl="node1" presStyleIdx="0" presStyleCnt="6">
        <dgm:presLayoutVars>
          <dgm:chMax val="0"/>
          <dgm:bulletEnabled val="1"/>
        </dgm:presLayoutVars>
      </dgm:prSet>
      <dgm:spPr/>
      <dgm:t>
        <a:bodyPr/>
        <a:lstStyle/>
        <a:p>
          <a:endParaRPr lang="ru-RU"/>
        </a:p>
      </dgm:t>
    </dgm:pt>
    <dgm:pt modelId="{4F445F64-FA24-4F44-AAF2-27CA058D3292}" type="pres">
      <dgm:prSet presAssocID="{1E6F7E27-6F35-48B0-A3A7-B5ABBF7BC7E4}" presName="spacer" presStyleCnt="0"/>
      <dgm:spPr/>
    </dgm:pt>
    <dgm:pt modelId="{C759DE93-B23D-4E2C-9D95-BA7B3D1213C4}" type="pres">
      <dgm:prSet presAssocID="{DA3BEDDC-BE64-46BB-80CF-0470DA62E7EC}" presName="parentText" presStyleLbl="node1" presStyleIdx="1" presStyleCnt="6">
        <dgm:presLayoutVars>
          <dgm:chMax val="0"/>
          <dgm:bulletEnabled val="1"/>
        </dgm:presLayoutVars>
      </dgm:prSet>
      <dgm:spPr/>
      <dgm:t>
        <a:bodyPr/>
        <a:lstStyle/>
        <a:p>
          <a:endParaRPr lang="ru-RU"/>
        </a:p>
      </dgm:t>
    </dgm:pt>
    <dgm:pt modelId="{5CB56DCE-A861-4CD1-A185-9701D5329E6D}" type="pres">
      <dgm:prSet presAssocID="{2F72F49B-7386-47DD-8633-B0865B2D3A5B}" presName="spacer" presStyleCnt="0"/>
      <dgm:spPr/>
    </dgm:pt>
    <dgm:pt modelId="{BDBDCDE6-4582-43EB-893B-3BA9019DD60E}" type="pres">
      <dgm:prSet presAssocID="{A8EB6842-6288-4C58-8510-7C04896E7323}" presName="parentText" presStyleLbl="node1" presStyleIdx="2" presStyleCnt="6">
        <dgm:presLayoutVars>
          <dgm:chMax val="0"/>
          <dgm:bulletEnabled val="1"/>
        </dgm:presLayoutVars>
      </dgm:prSet>
      <dgm:spPr/>
      <dgm:t>
        <a:bodyPr/>
        <a:lstStyle/>
        <a:p>
          <a:endParaRPr lang="ru-RU"/>
        </a:p>
      </dgm:t>
    </dgm:pt>
    <dgm:pt modelId="{B612D132-E7E8-4851-947D-EBCEE93A7BD0}" type="pres">
      <dgm:prSet presAssocID="{71C4A6F1-189B-4F15-B07D-39C1592DFD8E}" presName="spacer" presStyleCnt="0"/>
      <dgm:spPr/>
    </dgm:pt>
    <dgm:pt modelId="{E5E5C7CA-38D8-4E81-BD89-3490890E8FEC}" type="pres">
      <dgm:prSet presAssocID="{C103EADC-A648-4C18-A715-A9A2CE93559B}" presName="parentText" presStyleLbl="node1" presStyleIdx="3" presStyleCnt="6">
        <dgm:presLayoutVars>
          <dgm:chMax val="0"/>
          <dgm:bulletEnabled val="1"/>
        </dgm:presLayoutVars>
      </dgm:prSet>
      <dgm:spPr/>
      <dgm:t>
        <a:bodyPr/>
        <a:lstStyle/>
        <a:p>
          <a:endParaRPr lang="ru-RU"/>
        </a:p>
      </dgm:t>
    </dgm:pt>
    <dgm:pt modelId="{DF2088D6-4093-466C-B433-C8458B23A603}" type="pres">
      <dgm:prSet presAssocID="{B7B724BE-4990-454B-AB0D-D3BE9A434C25}" presName="spacer" presStyleCnt="0"/>
      <dgm:spPr/>
    </dgm:pt>
    <dgm:pt modelId="{4314CC67-C00B-4034-A8E2-B3CD91AEBE15}" type="pres">
      <dgm:prSet presAssocID="{2D639F6D-6C3B-427E-A237-25F6330EC141}" presName="parentText" presStyleLbl="node1" presStyleIdx="4" presStyleCnt="6">
        <dgm:presLayoutVars>
          <dgm:chMax val="0"/>
          <dgm:bulletEnabled val="1"/>
        </dgm:presLayoutVars>
      </dgm:prSet>
      <dgm:spPr/>
      <dgm:t>
        <a:bodyPr/>
        <a:lstStyle/>
        <a:p>
          <a:endParaRPr lang="ru-RU"/>
        </a:p>
      </dgm:t>
    </dgm:pt>
    <dgm:pt modelId="{4F21B100-DF4D-4051-8A98-4571C39F04DC}" type="pres">
      <dgm:prSet presAssocID="{3F3F4ADA-43D7-4826-B190-293B9B793B32}" presName="spacer" presStyleCnt="0"/>
      <dgm:spPr/>
    </dgm:pt>
    <dgm:pt modelId="{C0640557-9250-458E-83D1-A01FD52A2F46}" type="pres">
      <dgm:prSet presAssocID="{89F6644B-53EA-4480-85AC-79A67ACF4A63}" presName="parentText" presStyleLbl="node1" presStyleIdx="5" presStyleCnt="6">
        <dgm:presLayoutVars>
          <dgm:chMax val="0"/>
          <dgm:bulletEnabled val="1"/>
        </dgm:presLayoutVars>
      </dgm:prSet>
      <dgm:spPr/>
      <dgm:t>
        <a:bodyPr/>
        <a:lstStyle/>
        <a:p>
          <a:endParaRPr lang="ru-RU"/>
        </a:p>
      </dgm:t>
    </dgm:pt>
  </dgm:ptLst>
  <dgm:cxnLst>
    <dgm:cxn modelId="{0CD6622E-82DC-42DA-A7A9-D32CF00D7E38}" srcId="{FD9BF6B1-3DB9-4C53-A522-0B63378BADEF}" destId="{89F6644B-53EA-4480-85AC-79A67ACF4A63}" srcOrd="5" destOrd="0" parTransId="{076F53BA-2C77-4848-9F02-09548AF5B5B8}" sibTransId="{A37D6968-4B86-454B-9EB9-636F5CDB7B65}"/>
    <dgm:cxn modelId="{7D0B6ABB-AC4A-427D-B10E-2526F84A8C73}" srcId="{FD9BF6B1-3DB9-4C53-A522-0B63378BADEF}" destId="{2D639F6D-6C3B-427E-A237-25F6330EC141}" srcOrd="4" destOrd="0" parTransId="{58F1B66E-44F0-40FD-ABA2-50ADC95BE10F}" sibTransId="{3F3F4ADA-43D7-4826-B190-293B9B793B32}"/>
    <dgm:cxn modelId="{AE441CC3-08C3-4031-9E05-318CF0C2A981}" type="presOf" srcId="{FD9BF6B1-3DB9-4C53-A522-0B63378BADEF}" destId="{A5AA4D3A-A1C1-4683-A3D5-1DD0816D5A90}" srcOrd="0" destOrd="0" presId="urn:microsoft.com/office/officeart/2005/8/layout/vList2"/>
    <dgm:cxn modelId="{40DE9A72-90C8-41F0-9302-52A1F31AC2AE}" srcId="{FD9BF6B1-3DB9-4C53-A522-0B63378BADEF}" destId="{A8EB6842-6288-4C58-8510-7C04896E7323}" srcOrd="2" destOrd="0" parTransId="{600AB3E2-8312-4E08-BEB5-038DB34CF419}" sibTransId="{71C4A6F1-189B-4F15-B07D-39C1592DFD8E}"/>
    <dgm:cxn modelId="{17D9D332-F699-4AFC-94A2-2D92993205CF}" type="presOf" srcId="{DA3BEDDC-BE64-46BB-80CF-0470DA62E7EC}" destId="{C759DE93-B23D-4E2C-9D95-BA7B3D1213C4}" srcOrd="0" destOrd="0" presId="urn:microsoft.com/office/officeart/2005/8/layout/vList2"/>
    <dgm:cxn modelId="{266CEA36-DE8A-45A1-8764-DC159FF330C4}" type="presOf" srcId="{C103EADC-A648-4C18-A715-A9A2CE93559B}" destId="{E5E5C7CA-38D8-4E81-BD89-3490890E8FEC}" srcOrd="0" destOrd="0" presId="urn:microsoft.com/office/officeart/2005/8/layout/vList2"/>
    <dgm:cxn modelId="{2B504C40-02AB-4066-8F46-EF8BD9DD681B}" type="presOf" srcId="{2D639F6D-6C3B-427E-A237-25F6330EC141}" destId="{4314CC67-C00B-4034-A8E2-B3CD91AEBE15}" srcOrd="0" destOrd="0" presId="urn:microsoft.com/office/officeart/2005/8/layout/vList2"/>
    <dgm:cxn modelId="{C82FF54A-4827-4809-B13B-F90CD6F49D99}" srcId="{FD9BF6B1-3DB9-4C53-A522-0B63378BADEF}" destId="{DA3BEDDC-BE64-46BB-80CF-0470DA62E7EC}" srcOrd="1" destOrd="0" parTransId="{92C6B4AD-153F-46CF-A53D-8546191C72AB}" sibTransId="{2F72F49B-7386-47DD-8633-B0865B2D3A5B}"/>
    <dgm:cxn modelId="{C38E0AD9-F145-4DAA-95EC-46052D344911}" srcId="{FD9BF6B1-3DB9-4C53-A522-0B63378BADEF}" destId="{246C858F-6229-4A17-9CF8-27A12EE89961}" srcOrd="0" destOrd="0" parTransId="{1E99D500-F18A-4E3D-BC02-CEA007A1B3DA}" sibTransId="{1E6F7E27-6F35-48B0-A3A7-B5ABBF7BC7E4}"/>
    <dgm:cxn modelId="{C110CC93-BDBB-4358-89E7-0DE11B49B368}" type="presOf" srcId="{A8EB6842-6288-4C58-8510-7C04896E7323}" destId="{BDBDCDE6-4582-43EB-893B-3BA9019DD60E}" srcOrd="0" destOrd="0" presId="urn:microsoft.com/office/officeart/2005/8/layout/vList2"/>
    <dgm:cxn modelId="{0FD20631-0CD3-496E-833D-67D86D29F919}" type="presOf" srcId="{89F6644B-53EA-4480-85AC-79A67ACF4A63}" destId="{C0640557-9250-458E-83D1-A01FD52A2F46}" srcOrd="0" destOrd="0" presId="urn:microsoft.com/office/officeart/2005/8/layout/vList2"/>
    <dgm:cxn modelId="{CE3A14C8-B348-4724-9724-1A434494C508}" type="presOf" srcId="{246C858F-6229-4A17-9CF8-27A12EE89961}" destId="{A661DC55-601B-4C31-9523-E42BC55E4621}" srcOrd="0" destOrd="0" presId="urn:microsoft.com/office/officeart/2005/8/layout/vList2"/>
    <dgm:cxn modelId="{49A2A8B2-EDE6-46F3-BC94-FAFC79339D76}" srcId="{FD9BF6B1-3DB9-4C53-A522-0B63378BADEF}" destId="{C103EADC-A648-4C18-A715-A9A2CE93559B}" srcOrd="3" destOrd="0" parTransId="{E49AD06B-AB99-4F48-8A5F-0D6D35FA123B}" sibTransId="{B7B724BE-4990-454B-AB0D-D3BE9A434C25}"/>
    <dgm:cxn modelId="{13623DFB-D6D6-4C16-81B6-EA040C3336CC}" type="presParOf" srcId="{A5AA4D3A-A1C1-4683-A3D5-1DD0816D5A90}" destId="{A661DC55-601B-4C31-9523-E42BC55E4621}" srcOrd="0" destOrd="0" presId="urn:microsoft.com/office/officeart/2005/8/layout/vList2"/>
    <dgm:cxn modelId="{F02E9C55-7EDE-489C-A279-2FB20B704E1C}" type="presParOf" srcId="{A5AA4D3A-A1C1-4683-A3D5-1DD0816D5A90}" destId="{4F445F64-FA24-4F44-AAF2-27CA058D3292}" srcOrd="1" destOrd="0" presId="urn:microsoft.com/office/officeart/2005/8/layout/vList2"/>
    <dgm:cxn modelId="{B1AE7F99-D89C-43F6-B012-A7954D13B8B1}" type="presParOf" srcId="{A5AA4D3A-A1C1-4683-A3D5-1DD0816D5A90}" destId="{C759DE93-B23D-4E2C-9D95-BA7B3D1213C4}" srcOrd="2" destOrd="0" presId="urn:microsoft.com/office/officeart/2005/8/layout/vList2"/>
    <dgm:cxn modelId="{7DC2A7ED-7438-4178-BD24-8423C9102D54}" type="presParOf" srcId="{A5AA4D3A-A1C1-4683-A3D5-1DD0816D5A90}" destId="{5CB56DCE-A861-4CD1-A185-9701D5329E6D}" srcOrd="3" destOrd="0" presId="urn:microsoft.com/office/officeart/2005/8/layout/vList2"/>
    <dgm:cxn modelId="{EEEE05B5-6729-4A6C-8FA6-5DAF4CA2CCDC}" type="presParOf" srcId="{A5AA4D3A-A1C1-4683-A3D5-1DD0816D5A90}" destId="{BDBDCDE6-4582-43EB-893B-3BA9019DD60E}" srcOrd="4" destOrd="0" presId="urn:microsoft.com/office/officeart/2005/8/layout/vList2"/>
    <dgm:cxn modelId="{10CCEAAC-4D77-4CE3-916A-344BA04FDFFE}" type="presParOf" srcId="{A5AA4D3A-A1C1-4683-A3D5-1DD0816D5A90}" destId="{B612D132-E7E8-4851-947D-EBCEE93A7BD0}" srcOrd="5" destOrd="0" presId="urn:microsoft.com/office/officeart/2005/8/layout/vList2"/>
    <dgm:cxn modelId="{637A238C-6DC0-4866-B4FC-023B432140AE}" type="presParOf" srcId="{A5AA4D3A-A1C1-4683-A3D5-1DD0816D5A90}" destId="{E5E5C7CA-38D8-4E81-BD89-3490890E8FEC}" srcOrd="6" destOrd="0" presId="urn:microsoft.com/office/officeart/2005/8/layout/vList2"/>
    <dgm:cxn modelId="{3A20701B-6D01-4217-9CCE-373F16B6D807}" type="presParOf" srcId="{A5AA4D3A-A1C1-4683-A3D5-1DD0816D5A90}" destId="{DF2088D6-4093-466C-B433-C8458B23A603}" srcOrd="7" destOrd="0" presId="urn:microsoft.com/office/officeart/2005/8/layout/vList2"/>
    <dgm:cxn modelId="{393B5F1D-8C95-4814-A9AD-680A6D4E57E9}" type="presParOf" srcId="{A5AA4D3A-A1C1-4683-A3D5-1DD0816D5A90}" destId="{4314CC67-C00B-4034-A8E2-B3CD91AEBE15}" srcOrd="8" destOrd="0" presId="urn:microsoft.com/office/officeart/2005/8/layout/vList2"/>
    <dgm:cxn modelId="{62EE525F-568B-4097-9382-4FAD0CC30D5F}" type="presParOf" srcId="{A5AA4D3A-A1C1-4683-A3D5-1DD0816D5A90}" destId="{4F21B100-DF4D-4051-8A98-4571C39F04DC}" srcOrd="9" destOrd="0" presId="urn:microsoft.com/office/officeart/2005/8/layout/vList2"/>
    <dgm:cxn modelId="{786AB967-ACCE-400C-8052-0A93627B4A4E}" type="presParOf" srcId="{A5AA4D3A-A1C1-4683-A3D5-1DD0816D5A90}" destId="{C0640557-9250-458E-83D1-A01FD52A2F46}"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1DC55-601B-4C31-9523-E42BC55E4621}">
      <dsp:nvSpPr>
        <dsp:cNvPr id="0" name=""/>
        <dsp:cNvSpPr/>
      </dsp:nvSpPr>
      <dsp:spPr>
        <a:xfrm>
          <a:off x="0" y="62225"/>
          <a:ext cx="7787208" cy="719549"/>
        </a:xfrm>
        <a:prstGeom prst="roundRect">
          <a:avLst/>
        </a:prstGeom>
        <a:gradFill rotWithShape="0">
          <a:gsLst>
            <a:gs pos="0">
              <a:schemeClr val="accent1">
                <a:hueOff val="0"/>
                <a:satOff val="0"/>
                <a:lumOff val="0"/>
                <a:alphaOff val="0"/>
                <a:tint val="35000"/>
                <a:satMod val="260000"/>
              </a:schemeClr>
            </a:gs>
            <a:gs pos="30000">
              <a:schemeClr val="accent1">
                <a:hueOff val="0"/>
                <a:satOff val="0"/>
                <a:lumOff val="0"/>
                <a:alphaOff val="0"/>
                <a:tint val="38000"/>
                <a:satMod val="260000"/>
              </a:schemeClr>
            </a:gs>
            <a:gs pos="75000">
              <a:schemeClr val="accent1">
                <a:hueOff val="0"/>
                <a:satOff val="0"/>
                <a:lumOff val="0"/>
                <a:alphaOff val="0"/>
                <a:tint val="55000"/>
                <a:satMod val="255000"/>
              </a:schemeClr>
            </a:gs>
            <a:gs pos="100000">
              <a:schemeClr val="accent1">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kk-KZ" sz="3000" kern="1200" smtClean="0"/>
            <a:t>Хабар беру жолдары бесеу болады;</a:t>
          </a:r>
          <a:endParaRPr lang="ru-RU" sz="3000" kern="1200"/>
        </a:p>
      </dsp:txBody>
      <dsp:txXfrm>
        <a:off x="35125" y="97350"/>
        <a:ext cx="7716958" cy="649299"/>
      </dsp:txXfrm>
    </dsp:sp>
    <dsp:sp modelId="{C759DE93-B23D-4E2C-9D95-BA7B3D1213C4}">
      <dsp:nvSpPr>
        <dsp:cNvPr id="0" name=""/>
        <dsp:cNvSpPr/>
      </dsp:nvSpPr>
      <dsp:spPr>
        <a:xfrm>
          <a:off x="0" y="868175"/>
          <a:ext cx="7787208" cy="719549"/>
        </a:xfrm>
        <a:prstGeom prst="roundRect">
          <a:avLst/>
        </a:prstGeom>
        <a:gradFill rotWithShape="0">
          <a:gsLst>
            <a:gs pos="0">
              <a:schemeClr val="accent1">
                <a:hueOff val="0"/>
                <a:satOff val="0"/>
                <a:lumOff val="0"/>
                <a:alphaOff val="0"/>
                <a:tint val="35000"/>
                <a:satMod val="260000"/>
              </a:schemeClr>
            </a:gs>
            <a:gs pos="30000">
              <a:schemeClr val="accent1">
                <a:hueOff val="0"/>
                <a:satOff val="0"/>
                <a:lumOff val="0"/>
                <a:alphaOff val="0"/>
                <a:tint val="38000"/>
                <a:satMod val="260000"/>
              </a:schemeClr>
            </a:gs>
            <a:gs pos="75000">
              <a:schemeClr val="accent1">
                <a:hueOff val="0"/>
                <a:satOff val="0"/>
                <a:lumOff val="0"/>
                <a:alphaOff val="0"/>
                <a:tint val="55000"/>
                <a:satMod val="255000"/>
              </a:schemeClr>
            </a:gs>
            <a:gs pos="100000">
              <a:schemeClr val="accent1">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kk-KZ" sz="3000" kern="1200" dirty="0" smtClean="0"/>
            <a:t>- құрлық жолдары: </a:t>
          </a:r>
          <a:endParaRPr lang="ru-RU" sz="3000" kern="1200" dirty="0"/>
        </a:p>
      </dsp:txBody>
      <dsp:txXfrm>
        <a:off x="35125" y="903300"/>
        <a:ext cx="7716958" cy="649299"/>
      </dsp:txXfrm>
    </dsp:sp>
    <dsp:sp modelId="{BDBDCDE6-4582-43EB-893B-3BA9019DD60E}">
      <dsp:nvSpPr>
        <dsp:cNvPr id="0" name=""/>
        <dsp:cNvSpPr/>
      </dsp:nvSpPr>
      <dsp:spPr>
        <a:xfrm>
          <a:off x="0" y="1674125"/>
          <a:ext cx="7787208" cy="719549"/>
        </a:xfrm>
        <a:prstGeom prst="roundRect">
          <a:avLst/>
        </a:prstGeom>
        <a:gradFill rotWithShape="0">
          <a:gsLst>
            <a:gs pos="0">
              <a:schemeClr val="accent1">
                <a:hueOff val="0"/>
                <a:satOff val="0"/>
                <a:lumOff val="0"/>
                <a:alphaOff val="0"/>
                <a:tint val="35000"/>
                <a:satMod val="260000"/>
              </a:schemeClr>
            </a:gs>
            <a:gs pos="30000">
              <a:schemeClr val="accent1">
                <a:hueOff val="0"/>
                <a:satOff val="0"/>
                <a:lumOff val="0"/>
                <a:alphaOff val="0"/>
                <a:tint val="38000"/>
                <a:satMod val="260000"/>
              </a:schemeClr>
            </a:gs>
            <a:gs pos="75000">
              <a:schemeClr val="accent1">
                <a:hueOff val="0"/>
                <a:satOff val="0"/>
                <a:lumOff val="0"/>
                <a:alphaOff val="0"/>
                <a:tint val="55000"/>
                <a:satMod val="255000"/>
              </a:schemeClr>
            </a:gs>
            <a:gs pos="100000">
              <a:schemeClr val="accent1">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kk-KZ" sz="3000" kern="1200" smtClean="0"/>
            <a:t>- теңіз;</a:t>
          </a:r>
          <a:endParaRPr lang="ru-RU" sz="3000" kern="1200"/>
        </a:p>
      </dsp:txBody>
      <dsp:txXfrm>
        <a:off x="35125" y="1709250"/>
        <a:ext cx="7716958" cy="649299"/>
      </dsp:txXfrm>
    </dsp:sp>
    <dsp:sp modelId="{E5E5C7CA-38D8-4E81-BD89-3490890E8FEC}">
      <dsp:nvSpPr>
        <dsp:cNvPr id="0" name=""/>
        <dsp:cNvSpPr/>
      </dsp:nvSpPr>
      <dsp:spPr>
        <a:xfrm>
          <a:off x="0" y="2480075"/>
          <a:ext cx="7787208" cy="719549"/>
        </a:xfrm>
        <a:prstGeom prst="roundRect">
          <a:avLst/>
        </a:prstGeom>
        <a:gradFill rotWithShape="0">
          <a:gsLst>
            <a:gs pos="0">
              <a:schemeClr val="accent1">
                <a:hueOff val="0"/>
                <a:satOff val="0"/>
                <a:lumOff val="0"/>
                <a:alphaOff val="0"/>
                <a:tint val="35000"/>
                <a:satMod val="260000"/>
              </a:schemeClr>
            </a:gs>
            <a:gs pos="30000">
              <a:schemeClr val="accent1">
                <a:hueOff val="0"/>
                <a:satOff val="0"/>
                <a:lumOff val="0"/>
                <a:alphaOff val="0"/>
                <a:tint val="38000"/>
                <a:satMod val="260000"/>
              </a:schemeClr>
            </a:gs>
            <a:gs pos="75000">
              <a:schemeClr val="accent1">
                <a:hueOff val="0"/>
                <a:satOff val="0"/>
                <a:lumOff val="0"/>
                <a:alphaOff val="0"/>
                <a:tint val="55000"/>
                <a:satMod val="255000"/>
              </a:schemeClr>
            </a:gs>
            <a:gs pos="100000">
              <a:schemeClr val="accent1">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kk-KZ" sz="3000" kern="1200" smtClean="0"/>
            <a:t>- өзен; </a:t>
          </a:r>
          <a:endParaRPr lang="ru-RU" sz="3000" kern="1200"/>
        </a:p>
      </dsp:txBody>
      <dsp:txXfrm>
        <a:off x="35125" y="2515200"/>
        <a:ext cx="7716958" cy="649299"/>
      </dsp:txXfrm>
    </dsp:sp>
    <dsp:sp modelId="{4314CC67-C00B-4034-A8E2-B3CD91AEBE15}">
      <dsp:nvSpPr>
        <dsp:cNvPr id="0" name=""/>
        <dsp:cNvSpPr/>
      </dsp:nvSpPr>
      <dsp:spPr>
        <a:xfrm>
          <a:off x="0" y="3286025"/>
          <a:ext cx="7787208" cy="719549"/>
        </a:xfrm>
        <a:prstGeom prst="roundRect">
          <a:avLst/>
        </a:prstGeom>
        <a:gradFill rotWithShape="0">
          <a:gsLst>
            <a:gs pos="0">
              <a:schemeClr val="accent1">
                <a:hueOff val="0"/>
                <a:satOff val="0"/>
                <a:lumOff val="0"/>
                <a:alphaOff val="0"/>
                <a:tint val="35000"/>
                <a:satMod val="260000"/>
              </a:schemeClr>
            </a:gs>
            <a:gs pos="30000">
              <a:schemeClr val="accent1">
                <a:hueOff val="0"/>
                <a:satOff val="0"/>
                <a:lumOff val="0"/>
                <a:alphaOff val="0"/>
                <a:tint val="38000"/>
                <a:satMod val="260000"/>
              </a:schemeClr>
            </a:gs>
            <a:gs pos="75000">
              <a:schemeClr val="accent1">
                <a:hueOff val="0"/>
                <a:satOff val="0"/>
                <a:lumOff val="0"/>
                <a:alphaOff val="0"/>
                <a:tint val="55000"/>
                <a:satMod val="255000"/>
              </a:schemeClr>
            </a:gs>
            <a:gs pos="100000">
              <a:schemeClr val="accent1">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kk-KZ" sz="3000" kern="1200" smtClean="0"/>
            <a:t>- ауа;</a:t>
          </a:r>
          <a:endParaRPr lang="ru-RU" sz="3000" kern="1200"/>
        </a:p>
      </dsp:txBody>
      <dsp:txXfrm>
        <a:off x="35125" y="3321150"/>
        <a:ext cx="7716958" cy="649299"/>
      </dsp:txXfrm>
    </dsp:sp>
    <dsp:sp modelId="{C0640557-9250-458E-83D1-A01FD52A2F46}">
      <dsp:nvSpPr>
        <dsp:cNvPr id="0" name=""/>
        <dsp:cNvSpPr/>
      </dsp:nvSpPr>
      <dsp:spPr>
        <a:xfrm>
          <a:off x="0" y="4091976"/>
          <a:ext cx="7787208" cy="719549"/>
        </a:xfrm>
        <a:prstGeom prst="roundRect">
          <a:avLst/>
        </a:prstGeom>
        <a:gradFill rotWithShape="0">
          <a:gsLst>
            <a:gs pos="0">
              <a:schemeClr val="accent1">
                <a:hueOff val="0"/>
                <a:satOff val="0"/>
                <a:lumOff val="0"/>
                <a:alphaOff val="0"/>
                <a:tint val="35000"/>
                <a:satMod val="260000"/>
              </a:schemeClr>
            </a:gs>
            <a:gs pos="30000">
              <a:schemeClr val="accent1">
                <a:hueOff val="0"/>
                <a:satOff val="0"/>
                <a:lumOff val="0"/>
                <a:alphaOff val="0"/>
                <a:tint val="38000"/>
                <a:satMod val="260000"/>
              </a:schemeClr>
            </a:gs>
            <a:gs pos="75000">
              <a:schemeClr val="accent1">
                <a:hueOff val="0"/>
                <a:satOff val="0"/>
                <a:lumOff val="0"/>
                <a:alphaOff val="0"/>
                <a:tint val="55000"/>
                <a:satMod val="255000"/>
              </a:schemeClr>
            </a:gs>
            <a:gs pos="100000">
              <a:schemeClr val="accent1">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kk-KZ" sz="3000" kern="1200" smtClean="0"/>
            <a:t>- құбыр. </a:t>
          </a:r>
          <a:endParaRPr lang="ru-RU" sz="3000" kern="1200"/>
        </a:p>
      </dsp:txBody>
      <dsp:txXfrm>
        <a:off x="35125" y="4127101"/>
        <a:ext cx="7716958" cy="6492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E1D65E0A-704F-4827-97B8-964ABBBFFA55}" type="datetimeFigureOut">
              <a:rPr lang="ru-RU" smtClean="0"/>
              <a:t>02.10.2021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991DAB9-5BC6-43B9-8D48-65081D6159F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E1D65E0A-704F-4827-97B8-964ABBBFFA55}" type="datetimeFigureOut">
              <a:rPr lang="ru-RU" smtClean="0"/>
              <a:t>02.10.2021</a:t>
            </a:fld>
            <a:endParaRPr lang="ru-RU"/>
          </a:p>
        </p:txBody>
      </p:sp>
      <p:sp>
        <p:nvSpPr>
          <p:cNvPr id="9" name="Номер слайда 8"/>
          <p:cNvSpPr>
            <a:spLocks noGrp="1"/>
          </p:cNvSpPr>
          <p:nvPr>
            <p:ph type="sldNum" sz="quarter" idx="15"/>
          </p:nvPr>
        </p:nvSpPr>
        <p:spPr/>
        <p:txBody>
          <a:bodyPr rtlCol="0"/>
          <a:lstStyle/>
          <a:p>
            <a:fld id="{7991DAB9-5BC6-43B9-8D48-65081D6159F7}"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E1D65E0A-704F-4827-97B8-964ABBBFFA55}" type="datetimeFigureOut">
              <a:rPr lang="ru-RU" smtClean="0"/>
              <a:t>02.10.2021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991DAB9-5BC6-43B9-8D48-65081D6159F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E1D65E0A-704F-4827-97B8-964ABBBFFA55}" type="datetimeFigureOut">
              <a:rPr lang="ru-RU" smtClean="0"/>
              <a:t>02.10.2021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91DAB9-5BC6-43B9-8D48-65081D6159F7}"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E1D65E0A-704F-4827-97B8-964ABBBFFA55}" type="datetimeFigureOut">
              <a:rPr lang="ru-RU" smtClean="0"/>
              <a:t>02.10.2021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991DAB9-5BC6-43B9-8D48-65081D6159F7}"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E1D65E0A-704F-4827-97B8-964ABBBFFA55}" type="datetimeFigureOut">
              <a:rPr lang="ru-RU" smtClean="0"/>
              <a:t>02.10.2021</a:t>
            </a:fld>
            <a:endParaRPr lang="ru-RU"/>
          </a:p>
        </p:txBody>
      </p:sp>
      <p:sp>
        <p:nvSpPr>
          <p:cNvPr id="7" name="Номер слайда 6"/>
          <p:cNvSpPr>
            <a:spLocks noGrp="1"/>
          </p:cNvSpPr>
          <p:nvPr>
            <p:ph type="sldNum" sz="quarter" idx="11"/>
          </p:nvPr>
        </p:nvSpPr>
        <p:spPr/>
        <p:txBody>
          <a:bodyPr rtlCol="0"/>
          <a:lstStyle/>
          <a:p>
            <a:fld id="{7991DAB9-5BC6-43B9-8D48-65081D6159F7}"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1D65E0A-704F-4827-97B8-964ABBBFFA55}" type="datetimeFigureOut">
              <a:rPr lang="ru-RU" smtClean="0"/>
              <a:t>02.10.2021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991DAB9-5BC6-43B9-8D48-65081D6159F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E1D65E0A-704F-4827-97B8-964ABBBFFA55}" type="datetimeFigureOut">
              <a:rPr lang="ru-RU" smtClean="0"/>
              <a:t>02.10.2021</a:t>
            </a:fld>
            <a:endParaRPr lang="ru-RU"/>
          </a:p>
        </p:txBody>
      </p:sp>
      <p:sp>
        <p:nvSpPr>
          <p:cNvPr id="22" name="Номер слайда 21"/>
          <p:cNvSpPr>
            <a:spLocks noGrp="1"/>
          </p:cNvSpPr>
          <p:nvPr>
            <p:ph type="sldNum" sz="quarter" idx="15"/>
          </p:nvPr>
        </p:nvSpPr>
        <p:spPr/>
        <p:txBody>
          <a:bodyPr rtlCol="0"/>
          <a:lstStyle/>
          <a:p>
            <a:fld id="{7991DAB9-5BC6-43B9-8D48-65081D6159F7}"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E1D65E0A-704F-4827-97B8-964ABBBFFA55}" type="datetimeFigureOut">
              <a:rPr lang="ru-RU" smtClean="0"/>
              <a:t>02.10.2021</a:t>
            </a:fld>
            <a:endParaRPr lang="ru-RU"/>
          </a:p>
        </p:txBody>
      </p:sp>
      <p:sp>
        <p:nvSpPr>
          <p:cNvPr id="18" name="Номер слайда 17"/>
          <p:cNvSpPr>
            <a:spLocks noGrp="1"/>
          </p:cNvSpPr>
          <p:nvPr>
            <p:ph type="sldNum" sz="quarter" idx="11"/>
          </p:nvPr>
        </p:nvSpPr>
        <p:spPr/>
        <p:txBody>
          <a:bodyPr rtlCol="0"/>
          <a:lstStyle/>
          <a:p>
            <a:fld id="{7991DAB9-5BC6-43B9-8D48-65081D6159F7}"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1D65E0A-704F-4827-97B8-964ABBBFFA55}" type="datetimeFigureOut">
              <a:rPr lang="ru-RU" smtClean="0"/>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91DAB9-5BC6-43B9-8D48-65081D6159F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1D65E0A-704F-4827-97B8-964ABBBFFA55}" type="datetimeFigureOut">
              <a:rPr lang="ru-RU" smtClean="0"/>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91DAB9-5BC6-43B9-8D48-65081D6159F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1D65E0A-704F-4827-97B8-964ABBBFFA55}" type="datetimeFigureOut">
              <a:rPr lang="ru-RU" smtClean="0"/>
              <a:t>02.10.2021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991DAB9-5BC6-43B9-8D48-65081D6159F7}"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91680" y="1484784"/>
            <a:ext cx="7452320" cy="3533778"/>
          </a:xfrm>
        </p:spPr>
        <p:txBody>
          <a:bodyPr>
            <a:normAutofit/>
          </a:bodyPr>
          <a:lstStyle/>
          <a:p>
            <a:pPr algn="ctr"/>
            <a:r>
              <a:rPr lang="kk-KZ" dirty="0">
                <a:latin typeface="Times New Roman" pitchFamily="18" charset="0"/>
                <a:cs typeface="Times New Roman" pitchFamily="18" charset="0"/>
              </a:rPr>
              <a:t>ДӘРІС </a:t>
            </a:r>
            <a:r>
              <a:rPr lang="kk-KZ" dirty="0" smtClean="0">
                <a:latin typeface="Times New Roman" pitchFamily="18" charset="0"/>
                <a:cs typeface="Times New Roman" pitchFamily="18" charset="0"/>
              </a:rPr>
              <a:t>9</a:t>
            </a:r>
            <a:br>
              <a:rPr lang="kk-KZ" dirty="0" smtClean="0">
                <a:latin typeface="Times New Roman" pitchFamily="18" charset="0"/>
                <a:cs typeface="Times New Roman" pitchFamily="18" charset="0"/>
              </a:rPr>
            </a:b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kk-KZ" dirty="0">
                <a:latin typeface="Times New Roman" pitchFamily="18" charset="0"/>
                <a:cs typeface="Times New Roman" pitchFamily="18" charset="0"/>
              </a:rPr>
              <a:t>ЖАЛПЫГЕОГРАФИЯЛЫҚ ШОЛУ </a:t>
            </a:r>
            <a:r>
              <a:rPr lang="kk-KZ" dirty="0" smtClean="0">
                <a:latin typeface="Times New Roman" pitchFamily="18" charset="0"/>
                <a:cs typeface="Times New Roman" pitchFamily="18" charset="0"/>
              </a:rPr>
              <a:t>КАРТАЛАРЫ. ЖАЛПЫГЕОГРАФИЯЛЫҚ </a:t>
            </a:r>
            <a:r>
              <a:rPr lang="kk-KZ" dirty="0">
                <a:latin typeface="Times New Roman" pitchFamily="18" charset="0"/>
                <a:cs typeface="Times New Roman" pitchFamily="18" charset="0"/>
              </a:rPr>
              <a:t>ШОЛУ КАРТАЛАРДЫҢ ЕРЕКШЕЛІКТЕРІ</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680703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931224" cy="4873752"/>
          </a:xfrm>
        </p:spPr>
        <p:txBody>
          <a:bodyPr/>
          <a:lstStyle/>
          <a:p>
            <a:pPr marL="0" indent="447675" algn="just">
              <a:buNone/>
            </a:pPr>
            <a:endParaRPr lang="kk-KZ" dirty="0" smtClean="0"/>
          </a:p>
          <a:p>
            <a:pPr marL="0" indent="447675" algn="just">
              <a:buNone/>
            </a:pPr>
            <a:endParaRPr lang="kk-KZ" dirty="0"/>
          </a:p>
          <a:p>
            <a:pPr marL="0" indent="447675" algn="just">
              <a:buNone/>
            </a:pPr>
            <a:r>
              <a:rPr lang="kk-KZ" dirty="0" smtClean="0">
                <a:latin typeface="Times New Roman" pitchFamily="18" charset="0"/>
                <a:cs typeface="Times New Roman" pitchFamily="18" charset="0"/>
              </a:rPr>
              <a:t>Жалпыгеографиялық </a:t>
            </a:r>
            <a:r>
              <a:rPr lang="kk-KZ" dirty="0">
                <a:latin typeface="Times New Roman" pitchFamily="18" charset="0"/>
                <a:cs typeface="Times New Roman" pitchFamily="18" charset="0"/>
              </a:rPr>
              <a:t>карталар табиғаттың негізгі ерекшеліктері мен территорияның әлеуметтік- экономикалық объекті туралы сипаттама береді және физикалық, экономикалық және саяси географияның басты элементін көрсетеді.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318564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467600" cy="1143000"/>
          </a:xfrm>
        </p:spPr>
        <p:txBody>
          <a:bodyPr>
            <a:normAutofit fontScale="90000"/>
          </a:bodyPr>
          <a:lstStyle/>
          <a:p>
            <a:pPr algn="ctr"/>
            <a:r>
              <a:rPr lang="ru-RU" dirty="0" err="1">
                <a:solidFill>
                  <a:schemeClr val="tx1"/>
                </a:solidFill>
                <a:latin typeface="Times New Roman" pitchFamily="18" charset="0"/>
                <a:cs typeface="Times New Roman" pitchFamily="18" charset="0"/>
              </a:rPr>
              <a:t>Жалпы</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географиялық</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шолу</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карталардың</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ерекшеліктері</a:t>
            </a:r>
            <a:r>
              <a:rPr lang="ru-RU" dirty="0">
                <a:solidFill>
                  <a:schemeClr val="tx1"/>
                </a:solidFill>
                <a:latin typeface="Times New Roman" pitchFamily="18" charset="0"/>
                <a:cs typeface="Times New Roman" pitchFamily="18" charset="0"/>
              </a:rPr>
              <a:t/>
            </a:r>
            <a:br>
              <a:rPr lang="ru-RU" dirty="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a:xfrm>
            <a:off x="457200" y="1052736"/>
            <a:ext cx="7467600" cy="5421216"/>
          </a:xfrm>
        </p:spPr>
        <p:txBody>
          <a:bodyPr>
            <a:normAutofit lnSpcReduction="10000"/>
          </a:bodyPr>
          <a:lstStyle/>
          <a:p>
            <a:pPr marL="0" indent="542925" algn="just">
              <a:buNone/>
            </a:pPr>
            <a:r>
              <a:rPr lang="ru-RU" dirty="0" err="1" smtClean="0"/>
              <a:t>Жалпы</a:t>
            </a:r>
            <a:r>
              <a:rPr lang="ru-RU" dirty="0" smtClean="0"/>
              <a:t> </a:t>
            </a:r>
            <a:r>
              <a:rPr lang="ru-RU" dirty="0" err="1"/>
              <a:t>географиялық</a:t>
            </a:r>
            <a:r>
              <a:rPr lang="ru-RU" dirty="0"/>
              <a:t> </a:t>
            </a:r>
            <a:r>
              <a:rPr lang="ru-RU" dirty="0" err="1"/>
              <a:t>шолу</a:t>
            </a:r>
            <a:r>
              <a:rPr lang="ru-RU" dirty="0"/>
              <a:t> </a:t>
            </a:r>
            <a:r>
              <a:rPr lang="ru-RU" dirty="0" err="1"/>
              <a:t>карталардың</a:t>
            </a:r>
            <a:r>
              <a:rPr lang="ru-RU" dirty="0"/>
              <a:t> </a:t>
            </a:r>
            <a:r>
              <a:rPr lang="ru-RU" dirty="0" err="1"/>
              <a:t>топографиялық</a:t>
            </a:r>
            <a:r>
              <a:rPr lang="ru-RU" dirty="0"/>
              <a:t> </a:t>
            </a:r>
            <a:r>
              <a:rPr lang="ru-RU" dirty="0" err="1"/>
              <a:t>карталарға</a:t>
            </a:r>
            <a:r>
              <a:rPr lang="ru-RU" dirty="0"/>
              <a:t> </a:t>
            </a:r>
            <a:r>
              <a:rPr lang="ru-RU" dirty="0" err="1"/>
              <a:t>салыстырғанда</a:t>
            </a:r>
            <a:r>
              <a:rPr lang="ru-RU" dirty="0"/>
              <a:t> </a:t>
            </a:r>
            <a:r>
              <a:rPr lang="ru-RU" dirty="0" err="1"/>
              <a:t>негізгі</a:t>
            </a:r>
            <a:r>
              <a:rPr lang="ru-RU" dirty="0"/>
              <a:t> </a:t>
            </a:r>
            <a:r>
              <a:rPr lang="ru-RU" dirty="0" err="1"/>
              <a:t>ерекшеліктерінің</a:t>
            </a:r>
            <a:r>
              <a:rPr lang="ru-RU" dirty="0"/>
              <a:t> </a:t>
            </a:r>
            <a:r>
              <a:rPr lang="ru-RU" dirty="0" err="1"/>
              <a:t>бірі</a:t>
            </a:r>
            <a:r>
              <a:rPr lang="ru-RU" dirty="0"/>
              <a:t> </a:t>
            </a:r>
            <a:r>
              <a:rPr lang="ru-RU" dirty="0" err="1"/>
              <a:t>бейнеленген</a:t>
            </a:r>
            <a:r>
              <a:rPr lang="ru-RU" dirty="0"/>
              <a:t> </a:t>
            </a:r>
            <a:r>
              <a:rPr lang="ru-RU" dirty="0" err="1"/>
              <a:t>құбылыстар</a:t>
            </a:r>
            <a:r>
              <a:rPr lang="ru-RU" dirty="0"/>
              <a:t> мен </a:t>
            </a:r>
            <a:r>
              <a:rPr lang="ru-RU" dirty="0" err="1"/>
              <a:t>жер</a:t>
            </a:r>
            <a:r>
              <a:rPr lang="ru-RU" dirty="0"/>
              <a:t> </a:t>
            </a:r>
            <a:r>
              <a:rPr lang="ru-RU" dirty="0" err="1"/>
              <a:t>беті</a:t>
            </a:r>
            <a:r>
              <a:rPr lang="ru-RU" dirty="0"/>
              <a:t> </a:t>
            </a:r>
            <a:r>
              <a:rPr lang="ru-RU" dirty="0" err="1"/>
              <a:t>бейнелеуінің</a:t>
            </a:r>
            <a:r>
              <a:rPr lang="ru-RU" dirty="0"/>
              <a:t> аса </a:t>
            </a:r>
            <a:r>
              <a:rPr lang="ru-RU" dirty="0" err="1"/>
              <a:t>маңызды</a:t>
            </a:r>
            <a:r>
              <a:rPr lang="ru-RU" dirty="0"/>
              <a:t> </a:t>
            </a:r>
            <a:r>
              <a:rPr lang="ru-RU" dirty="0" err="1"/>
              <a:t>жалпыластыруы</a:t>
            </a:r>
            <a:r>
              <a:rPr lang="ru-RU" dirty="0"/>
              <a:t>. </a:t>
            </a:r>
            <a:r>
              <a:rPr lang="ru-RU" dirty="0" err="1"/>
              <a:t>Жалпы</a:t>
            </a:r>
            <a:r>
              <a:rPr lang="ru-RU" dirty="0"/>
              <a:t> </a:t>
            </a:r>
            <a:r>
              <a:rPr lang="ru-RU" dirty="0" err="1"/>
              <a:t>географиялық</a:t>
            </a:r>
            <a:r>
              <a:rPr lang="ru-RU" dirty="0"/>
              <a:t> </a:t>
            </a:r>
            <a:r>
              <a:rPr lang="ru-RU" dirty="0" err="1"/>
              <a:t>картаның</a:t>
            </a:r>
            <a:r>
              <a:rPr lang="ru-RU" dirty="0"/>
              <a:t> масштабы </a:t>
            </a:r>
            <a:r>
              <a:rPr lang="ru-RU" dirty="0" err="1"/>
              <a:t>ұсақ</a:t>
            </a:r>
            <a:r>
              <a:rPr lang="ru-RU" dirty="0"/>
              <a:t> </a:t>
            </a:r>
            <a:r>
              <a:rPr lang="ru-RU" dirty="0" err="1"/>
              <a:t>болғандықтан</a:t>
            </a:r>
            <a:r>
              <a:rPr lang="ru-RU" dirty="0"/>
              <a:t> </a:t>
            </a:r>
            <a:r>
              <a:rPr lang="ru-RU" dirty="0" err="1"/>
              <a:t>картада</a:t>
            </a:r>
            <a:r>
              <a:rPr lang="ru-RU" dirty="0"/>
              <a:t> </a:t>
            </a:r>
            <a:r>
              <a:rPr lang="ru-RU" dirty="0" err="1"/>
              <a:t>көрсетілетін</a:t>
            </a:r>
            <a:r>
              <a:rPr lang="ru-RU" dirty="0"/>
              <a:t> </a:t>
            </a:r>
            <a:r>
              <a:rPr lang="ru-RU" dirty="0" err="1"/>
              <a:t>табиғи</a:t>
            </a:r>
            <a:r>
              <a:rPr lang="ru-RU" dirty="0"/>
              <a:t> </a:t>
            </a:r>
            <a:r>
              <a:rPr lang="ru-RU" dirty="0" err="1"/>
              <a:t>және</a:t>
            </a:r>
            <a:r>
              <a:rPr lang="ru-RU" dirty="0"/>
              <a:t> </a:t>
            </a:r>
            <a:r>
              <a:rPr lang="ru-RU" dirty="0" err="1"/>
              <a:t>әлеуметтік-экономикалық</a:t>
            </a:r>
            <a:r>
              <a:rPr lang="ru-RU" dirty="0"/>
              <a:t> </a:t>
            </a:r>
            <a:r>
              <a:rPr lang="ru-RU" dirty="0" err="1"/>
              <a:t>элементтер</a:t>
            </a:r>
            <a:r>
              <a:rPr lang="ru-RU" dirty="0"/>
              <a:t> </a:t>
            </a:r>
            <a:r>
              <a:rPr lang="ru-RU" dirty="0" err="1"/>
              <a:t>санын</a:t>
            </a:r>
            <a:r>
              <a:rPr lang="ru-RU" dirty="0"/>
              <a:t> </a:t>
            </a:r>
            <a:r>
              <a:rPr lang="ru-RU" dirty="0" err="1"/>
              <a:t>шектеуге</a:t>
            </a:r>
            <a:r>
              <a:rPr lang="ru-RU" dirty="0"/>
              <a:t> </a:t>
            </a:r>
            <a:r>
              <a:rPr lang="ru-RU" dirty="0" err="1"/>
              <a:t>мәжбүрлейді</a:t>
            </a:r>
            <a:r>
              <a:rPr lang="ru-RU" dirty="0"/>
              <a:t>. </a:t>
            </a:r>
            <a:r>
              <a:rPr lang="ru-RU" dirty="0" err="1"/>
              <a:t>Мысалы</a:t>
            </a:r>
            <a:r>
              <a:rPr lang="ru-RU" dirty="0"/>
              <a:t>, </a:t>
            </a:r>
            <a:r>
              <a:rPr lang="ru-RU" dirty="0" err="1"/>
              <a:t>бұл</a:t>
            </a:r>
            <a:r>
              <a:rPr lang="ru-RU" dirty="0"/>
              <a:t> </a:t>
            </a:r>
            <a:r>
              <a:rPr lang="ru-RU" dirty="0" err="1"/>
              <a:t>карталарда</a:t>
            </a:r>
            <a:r>
              <a:rPr lang="ru-RU" dirty="0"/>
              <a:t> </a:t>
            </a:r>
            <a:r>
              <a:rPr lang="ru-RU" dirty="0" err="1"/>
              <a:t>өсімдік</a:t>
            </a:r>
            <a:r>
              <a:rPr lang="ru-RU" dirty="0"/>
              <a:t> </a:t>
            </a:r>
            <a:r>
              <a:rPr lang="ru-RU" dirty="0" err="1"/>
              <a:t>жамылығысының</a:t>
            </a:r>
            <a:r>
              <a:rPr lang="ru-RU" dirty="0"/>
              <a:t> </a:t>
            </a:r>
            <a:r>
              <a:rPr lang="ru-RU" dirty="0" err="1"/>
              <a:t>бейнеленуі</a:t>
            </a:r>
            <a:r>
              <a:rPr lang="ru-RU" dirty="0"/>
              <a:t> </a:t>
            </a:r>
            <a:r>
              <a:rPr lang="ru-RU" dirty="0" err="1"/>
              <a:t>толық</a:t>
            </a:r>
            <a:r>
              <a:rPr lang="ru-RU" dirty="0"/>
              <a:t> </a:t>
            </a:r>
            <a:r>
              <a:rPr lang="ru-RU" dirty="0" err="1"/>
              <a:t>емес</a:t>
            </a:r>
            <a:r>
              <a:rPr lang="ru-RU" dirty="0"/>
              <a:t>, </a:t>
            </a:r>
            <a:r>
              <a:rPr lang="ru-RU" dirty="0" err="1"/>
              <a:t>шаруашылықтың</a:t>
            </a:r>
            <a:r>
              <a:rPr lang="ru-RU" dirty="0"/>
              <a:t> </a:t>
            </a:r>
            <a:r>
              <a:rPr lang="ru-RU" dirty="0" err="1"/>
              <a:t>сипаттамасы</a:t>
            </a:r>
            <a:r>
              <a:rPr lang="ru-RU" dirty="0"/>
              <a:t> </a:t>
            </a:r>
            <a:r>
              <a:rPr lang="ru-RU" dirty="0" err="1"/>
              <a:t>шектелген</a:t>
            </a:r>
            <a:r>
              <a:rPr lang="ru-RU" dirty="0"/>
              <a:t>. </a:t>
            </a:r>
            <a:r>
              <a:rPr lang="ru-RU" dirty="0" err="1"/>
              <a:t>Ұсақ</a:t>
            </a:r>
            <a:r>
              <a:rPr lang="ru-RU" dirty="0"/>
              <a:t> </a:t>
            </a:r>
            <a:r>
              <a:rPr lang="ru-RU" dirty="0" err="1"/>
              <a:t>масштабты</a:t>
            </a:r>
            <a:r>
              <a:rPr lang="ru-RU" dirty="0"/>
              <a:t> </a:t>
            </a:r>
            <a:r>
              <a:rPr lang="ru-RU" dirty="0" err="1"/>
              <a:t>карталарда</a:t>
            </a:r>
            <a:r>
              <a:rPr lang="ru-RU" dirty="0"/>
              <a:t> </a:t>
            </a:r>
            <a:r>
              <a:rPr lang="ru-RU" dirty="0" err="1"/>
              <a:t>көптеген</a:t>
            </a:r>
            <a:r>
              <a:rPr lang="ru-RU" dirty="0"/>
              <a:t> </a:t>
            </a:r>
            <a:r>
              <a:rPr lang="ru-RU" dirty="0" err="1"/>
              <a:t>жалпы</a:t>
            </a:r>
            <a:r>
              <a:rPr lang="ru-RU" dirty="0"/>
              <a:t> </a:t>
            </a:r>
            <a:r>
              <a:rPr lang="ru-RU" dirty="0" err="1"/>
              <a:t>табиғи</a:t>
            </a:r>
            <a:r>
              <a:rPr lang="ru-RU" dirty="0"/>
              <a:t> </a:t>
            </a:r>
            <a:r>
              <a:rPr lang="ru-RU" dirty="0" err="1"/>
              <a:t>және</a:t>
            </a:r>
            <a:r>
              <a:rPr lang="ru-RU" dirty="0"/>
              <a:t> </a:t>
            </a:r>
            <a:r>
              <a:rPr lang="ru-RU" dirty="0" err="1"/>
              <a:t>әлеуметтік-экономикалық</a:t>
            </a:r>
            <a:r>
              <a:rPr lang="ru-RU" dirty="0"/>
              <a:t> </a:t>
            </a:r>
            <a:r>
              <a:rPr lang="ru-RU" dirty="0" err="1"/>
              <a:t>объектілер</a:t>
            </a:r>
            <a:r>
              <a:rPr lang="ru-RU" dirty="0"/>
              <a:t> мен </a:t>
            </a:r>
            <a:r>
              <a:rPr lang="ru-RU" dirty="0" err="1"/>
              <a:t>процестерді</a:t>
            </a:r>
            <a:r>
              <a:rPr lang="ru-RU" dirty="0"/>
              <a:t> </a:t>
            </a:r>
            <a:r>
              <a:rPr lang="ru-RU" dirty="0" err="1"/>
              <a:t>толық</a:t>
            </a:r>
            <a:r>
              <a:rPr lang="ru-RU" dirty="0"/>
              <a:t> </a:t>
            </a:r>
            <a:r>
              <a:rPr lang="ru-RU" dirty="0" err="1"/>
              <a:t>көрсетілуі</a:t>
            </a:r>
            <a:r>
              <a:rPr lang="ru-RU" dirty="0"/>
              <a:t> </a:t>
            </a:r>
            <a:r>
              <a:rPr lang="ru-RU" dirty="0" err="1"/>
              <a:t>мүмкіндігі</a:t>
            </a:r>
            <a:r>
              <a:rPr lang="ru-RU" dirty="0"/>
              <a:t> </a:t>
            </a:r>
            <a:r>
              <a:rPr lang="ru-RU" dirty="0" err="1"/>
              <a:t>болмағандығы</a:t>
            </a:r>
            <a:r>
              <a:rPr lang="ru-RU" dirty="0"/>
              <a:t> </a:t>
            </a:r>
            <a:r>
              <a:rPr lang="ru-RU" dirty="0" err="1"/>
              <a:t>ол</a:t>
            </a:r>
            <a:r>
              <a:rPr lang="ru-RU" dirty="0"/>
              <a:t> </a:t>
            </a:r>
            <a:r>
              <a:rPr lang="ru-RU" dirty="0" err="1"/>
              <a:t>карталарды</a:t>
            </a:r>
            <a:r>
              <a:rPr lang="ru-RU" dirty="0"/>
              <a:t> </a:t>
            </a:r>
            <a:r>
              <a:rPr lang="ru-RU" dirty="0" err="1"/>
              <a:t>шартты</a:t>
            </a:r>
            <a:r>
              <a:rPr lang="ru-RU" dirty="0"/>
              <a:t> </a:t>
            </a:r>
            <a:r>
              <a:rPr lang="ru-RU" dirty="0" err="1"/>
              <a:t>түрде</a:t>
            </a:r>
            <a:r>
              <a:rPr lang="ru-RU" dirty="0"/>
              <a:t> «</a:t>
            </a:r>
            <a:r>
              <a:rPr lang="ru-RU" dirty="0" err="1"/>
              <a:t>жалпы</a:t>
            </a:r>
            <a:r>
              <a:rPr lang="ru-RU" dirty="0"/>
              <a:t> </a:t>
            </a:r>
            <a:r>
              <a:rPr lang="ru-RU" dirty="0" err="1"/>
              <a:t>географиялық</a:t>
            </a:r>
            <a:r>
              <a:rPr lang="ru-RU" dirty="0"/>
              <a:t>» </a:t>
            </a:r>
            <a:r>
              <a:rPr lang="ru-RU" dirty="0" err="1"/>
              <a:t>терминімен</a:t>
            </a:r>
            <a:r>
              <a:rPr lang="ru-RU" dirty="0"/>
              <a:t> </a:t>
            </a:r>
            <a:r>
              <a:rPr lang="ru-RU" dirty="0" err="1"/>
              <a:t>атаған</a:t>
            </a:r>
            <a:r>
              <a:rPr lang="ru-RU" dirty="0"/>
              <a:t>.</a:t>
            </a:r>
          </a:p>
          <a:p>
            <a:endParaRPr lang="ru-RU" dirty="0"/>
          </a:p>
        </p:txBody>
      </p:sp>
    </p:spTree>
    <p:extLst>
      <p:ext uri="{BB962C8B-B14F-4D97-AF65-F5344CB8AC3E}">
        <p14:creationId xmlns:p14="http://schemas.microsoft.com/office/powerpoint/2010/main" val="188081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332656"/>
            <a:ext cx="7931224" cy="6141296"/>
          </a:xfrm>
        </p:spPr>
        <p:txBody>
          <a:bodyPr>
            <a:normAutofit fontScale="92500" lnSpcReduction="10000"/>
          </a:bodyPr>
          <a:lstStyle/>
          <a:p>
            <a:pPr marL="0" indent="0" algn="just">
              <a:buNone/>
            </a:pPr>
            <a:endParaRPr lang="ru-RU" dirty="0" smtClean="0">
              <a:latin typeface="Times New Roman" pitchFamily="18" charset="0"/>
              <a:cs typeface="Times New Roman" pitchFamily="18" charset="0"/>
            </a:endParaRPr>
          </a:p>
          <a:p>
            <a:pPr marL="0" indent="542925" algn="just">
              <a:buNone/>
            </a:pPr>
            <a:r>
              <a:rPr lang="ru-RU" dirty="0" err="1" smtClean="0">
                <a:latin typeface="Times New Roman" pitchFamily="18" charset="0"/>
                <a:cs typeface="Times New Roman" pitchFamily="18" charset="0"/>
              </a:rPr>
              <a:t>Шолу</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мазмұнына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табиғи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ландшафттың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элементтерінен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негізінен</a:t>
            </a:r>
            <a:r>
              <a:rPr lang="ru-RU" dirty="0">
                <a:latin typeface="Times New Roman" pitchFamily="18" charset="0"/>
                <a:cs typeface="Times New Roman" pitchFamily="18" charset="0"/>
              </a:rPr>
              <a:t> су </a:t>
            </a:r>
            <a:r>
              <a:rPr lang="ru-RU" dirty="0" err="1">
                <a:latin typeface="Times New Roman" pitchFamily="18" charset="0"/>
                <a:cs typeface="Times New Roman" pitchFamily="18" charset="0"/>
              </a:rPr>
              <a:t>объектілері</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бедері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бейнеленеді</a:t>
            </a:r>
            <a:r>
              <a:rPr lang="ru-RU" dirty="0">
                <a:latin typeface="Times New Roman" pitchFamily="18" charset="0"/>
                <a:cs typeface="Times New Roman" pitchFamily="18" charset="0"/>
              </a:rPr>
              <a:t>, ал </a:t>
            </a:r>
            <a:r>
              <a:rPr lang="ru-RU" dirty="0" err="1">
                <a:latin typeface="Times New Roman" pitchFamily="18" charset="0"/>
                <a:cs typeface="Times New Roman" pitchFamily="18" charset="0"/>
              </a:rPr>
              <a:t>әлеуметтік-экономикалық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элементтерден</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елді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мекендер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жолдар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әкімшілік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бөлінуі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Кейбір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жағдайда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өсімдік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жамылғысының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мысалы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ормандарды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әлеуметтік-экономикалық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объектілерден</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шаруашылықтың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мәдениеттің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объектілері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Тарихи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кезеңдердегі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салыстырғанда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бейнелеу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әдістері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күшті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өзгергендігі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байқалады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сондықтан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сыртқы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көрінісі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келеді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дегенмен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мазмұнының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элементтері</a:t>
            </a:r>
            <a:r>
              <a:rPr lang="ru-RU" dirty="0">
                <a:latin typeface="Times New Roman" pitchFamily="18" charset="0"/>
                <a:cs typeface="Times New Roman" pitchFamily="18" charset="0"/>
              </a:rPr>
              <a:t> аз </a:t>
            </a:r>
            <a:r>
              <a:rPr lang="ru-RU" dirty="0" err="1">
                <a:latin typeface="Times New Roman" pitchFamily="18" charset="0"/>
                <a:cs typeface="Times New Roman" pitchFamily="18" charset="0"/>
              </a:rPr>
              <a:t>өзгерген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тарихи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кезеңдерде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сулары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сипаты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елді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мекендер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жолдар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мазмұнының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ұзақ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салыстырмалы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сақталуы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мұндай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типтегі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аумақты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зерттеу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қажеттілігін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төмендегі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суреттерде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салыстырып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көріңіз</a:t>
            </a:r>
            <a:r>
              <a:rPr lang="ru-RU" dirty="0">
                <a:latin typeface="Times New Roman" pitchFamily="18" charset="0"/>
                <a:cs typeface="Times New Roman" pitchFamily="18" charset="0"/>
              </a:rPr>
              <a:t>).</a:t>
            </a:r>
          </a:p>
          <a:p>
            <a:pPr marL="0" indent="0" algn="just">
              <a:buNone/>
            </a:pP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850547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Снимок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980728"/>
            <a:ext cx="4229100" cy="4270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Анара\Desktop\Снимок 2.PN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502600" y="1693659"/>
            <a:ext cx="7376799" cy="468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52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Анара\Desktop\Снимок3.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936147" y="692696"/>
            <a:ext cx="4854361" cy="26672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Анара\Desktop\Снимок 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9" y="1124744"/>
            <a:ext cx="5026050" cy="5324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173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980728"/>
            <a:ext cx="7467600" cy="5493224"/>
          </a:xfrm>
        </p:spPr>
        <p:txBody>
          <a:bodyPr>
            <a:normAutofit/>
          </a:bodyPr>
          <a:lstStyle/>
          <a:p>
            <a:pPr marL="0" indent="542925" algn="just">
              <a:buNone/>
            </a:pPr>
            <a:r>
              <a:rPr lang="ru-RU" dirty="0" err="1"/>
              <a:t>Ұсақ</a:t>
            </a:r>
            <a:r>
              <a:rPr lang="ru-RU" dirty="0"/>
              <a:t> </a:t>
            </a:r>
            <a:r>
              <a:rPr lang="ru-RU" dirty="0" err="1"/>
              <a:t>масштабты</a:t>
            </a:r>
            <a:r>
              <a:rPr lang="ru-RU" dirty="0"/>
              <a:t> </a:t>
            </a:r>
            <a:r>
              <a:rPr lang="ru-RU" dirty="0" err="1"/>
              <a:t>шолу</a:t>
            </a:r>
            <a:r>
              <a:rPr lang="ru-RU" dirty="0"/>
              <a:t> </a:t>
            </a:r>
            <a:r>
              <a:rPr lang="ru-RU" dirty="0" err="1"/>
              <a:t>жалпы</a:t>
            </a:r>
            <a:r>
              <a:rPr lang="ru-RU" dirty="0"/>
              <a:t> </a:t>
            </a:r>
            <a:r>
              <a:rPr lang="ru-RU" dirty="0" err="1"/>
              <a:t>географиялық</a:t>
            </a:r>
            <a:r>
              <a:rPr lang="ru-RU" dirty="0"/>
              <a:t> карта </a:t>
            </a:r>
            <a:r>
              <a:rPr lang="ru-RU" dirty="0" err="1"/>
              <a:t>әр</a:t>
            </a:r>
            <a:r>
              <a:rPr lang="ru-RU" dirty="0"/>
              <a:t> </a:t>
            </a:r>
            <a:r>
              <a:rPr lang="ru-RU" dirty="0" err="1"/>
              <a:t>түрлі</a:t>
            </a:r>
            <a:r>
              <a:rPr lang="ru-RU" dirty="0"/>
              <a:t> </a:t>
            </a:r>
            <a:r>
              <a:rPr lang="ru-RU" dirty="0" err="1"/>
              <a:t>мәліметтерді</a:t>
            </a:r>
            <a:r>
              <a:rPr lang="ru-RU" dirty="0"/>
              <a:t> </a:t>
            </a:r>
            <a:r>
              <a:rPr lang="ru-RU" dirty="0" err="1"/>
              <a:t>көрсетеді</a:t>
            </a:r>
            <a:r>
              <a:rPr lang="ru-RU" dirty="0"/>
              <a:t>. </a:t>
            </a:r>
            <a:r>
              <a:rPr lang="ru-RU" dirty="0" err="1"/>
              <a:t>Мұндай</a:t>
            </a:r>
            <a:r>
              <a:rPr lang="ru-RU" dirty="0"/>
              <a:t> </a:t>
            </a:r>
            <a:r>
              <a:rPr lang="ru-RU" dirty="0" err="1"/>
              <a:t>карталарды</a:t>
            </a:r>
            <a:r>
              <a:rPr lang="ru-RU" dirty="0"/>
              <a:t> </a:t>
            </a:r>
            <a:r>
              <a:rPr lang="ru-RU" dirty="0" err="1"/>
              <a:t>зерттеу</a:t>
            </a:r>
            <a:r>
              <a:rPr lang="ru-RU" dirty="0"/>
              <a:t>, </a:t>
            </a:r>
            <a:r>
              <a:rPr lang="ru-RU" dirty="0" err="1"/>
              <a:t>бейнеленген</a:t>
            </a:r>
            <a:r>
              <a:rPr lang="ru-RU" dirty="0"/>
              <a:t> </a:t>
            </a:r>
            <a:r>
              <a:rPr lang="ru-RU" dirty="0" err="1"/>
              <a:t>аумақтың</a:t>
            </a:r>
            <a:r>
              <a:rPr lang="ru-RU" dirty="0"/>
              <a:t> </a:t>
            </a:r>
            <a:r>
              <a:rPr lang="ru-RU" dirty="0" err="1"/>
              <a:t>географиялық</a:t>
            </a:r>
            <a:r>
              <a:rPr lang="ru-RU" dirty="0"/>
              <a:t> </a:t>
            </a:r>
            <a:r>
              <a:rPr lang="ru-RU" dirty="0" err="1"/>
              <a:t>орнын</a:t>
            </a:r>
            <a:r>
              <a:rPr lang="ru-RU" dirty="0"/>
              <a:t> </a:t>
            </a:r>
            <a:r>
              <a:rPr lang="ru-RU" dirty="0" err="1"/>
              <a:t>және</a:t>
            </a:r>
            <a:r>
              <a:rPr lang="ru-RU" dirty="0"/>
              <a:t> </a:t>
            </a:r>
            <a:r>
              <a:rPr lang="ru-RU" dirty="0" err="1"/>
              <a:t>оның</a:t>
            </a:r>
            <a:r>
              <a:rPr lang="ru-RU" dirty="0"/>
              <a:t> </a:t>
            </a:r>
            <a:r>
              <a:rPr lang="ru-RU" dirty="0" err="1"/>
              <a:t>бөліктерінің</a:t>
            </a:r>
            <a:r>
              <a:rPr lang="ru-RU" dirty="0"/>
              <a:t> </a:t>
            </a:r>
            <a:r>
              <a:rPr lang="ru-RU" dirty="0" err="1"/>
              <a:t>кеңістікте</a:t>
            </a:r>
            <a:r>
              <a:rPr lang="ru-RU" dirty="0"/>
              <a:t> </a:t>
            </a:r>
            <a:r>
              <a:rPr lang="ru-RU" dirty="0" err="1"/>
              <a:t>орналасуы</a:t>
            </a:r>
            <a:r>
              <a:rPr lang="ru-RU" dirty="0"/>
              <a:t> </a:t>
            </a:r>
            <a:r>
              <a:rPr lang="ru-RU" dirty="0" err="1"/>
              <a:t>туралы</a:t>
            </a:r>
            <a:r>
              <a:rPr lang="ru-RU" dirty="0"/>
              <a:t> </a:t>
            </a:r>
            <a:r>
              <a:rPr lang="ru-RU" dirty="0" err="1"/>
              <a:t>түсінік</a:t>
            </a:r>
            <a:r>
              <a:rPr lang="ru-RU" dirty="0"/>
              <a:t> </a:t>
            </a:r>
            <a:r>
              <a:rPr lang="ru-RU" dirty="0" err="1"/>
              <a:t>береді</a:t>
            </a:r>
            <a:r>
              <a:rPr lang="ru-RU" dirty="0"/>
              <a:t>. </a:t>
            </a:r>
            <a:r>
              <a:rPr lang="ru-RU" dirty="0" err="1"/>
              <a:t>Аумақтың</a:t>
            </a:r>
            <a:r>
              <a:rPr lang="ru-RU" dirty="0"/>
              <a:t> </a:t>
            </a:r>
            <a:r>
              <a:rPr lang="ru-RU" dirty="0" err="1"/>
              <a:t>табиғаты</a:t>
            </a:r>
            <a:r>
              <a:rPr lang="ru-RU" dirty="0"/>
              <a:t>, </a:t>
            </a:r>
            <a:r>
              <a:rPr lang="ru-RU" dirty="0" err="1"/>
              <a:t>экономикалық</a:t>
            </a:r>
            <a:r>
              <a:rPr lang="ru-RU" dirty="0"/>
              <a:t> </a:t>
            </a:r>
            <a:r>
              <a:rPr lang="ru-RU" dirty="0" err="1"/>
              <a:t>объектілері</a:t>
            </a:r>
            <a:r>
              <a:rPr lang="ru-RU" dirty="0"/>
              <a:t>, </a:t>
            </a:r>
            <a:r>
              <a:rPr lang="ru-RU" dirty="0" err="1"/>
              <a:t>жер</a:t>
            </a:r>
            <a:r>
              <a:rPr lang="ru-RU" dirty="0"/>
              <a:t> </a:t>
            </a:r>
            <a:r>
              <a:rPr lang="ru-RU" dirty="0" err="1"/>
              <a:t>бетінің</a:t>
            </a:r>
            <a:r>
              <a:rPr lang="ru-RU" dirty="0"/>
              <a:t> </a:t>
            </a:r>
            <a:r>
              <a:rPr lang="ru-RU" dirty="0" err="1"/>
              <a:t>игеру</a:t>
            </a:r>
            <a:r>
              <a:rPr lang="ru-RU" dirty="0"/>
              <a:t> </a:t>
            </a:r>
            <a:r>
              <a:rPr lang="ru-RU" dirty="0" err="1"/>
              <a:t>деңгейі</a:t>
            </a:r>
            <a:r>
              <a:rPr lang="ru-RU" dirty="0"/>
              <a:t> </a:t>
            </a:r>
            <a:r>
              <a:rPr lang="ru-RU" dirty="0" err="1"/>
              <a:t>туралы</a:t>
            </a:r>
            <a:r>
              <a:rPr lang="ru-RU" dirty="0"/>
              <a:t> </a:t>
            </a:r>
            <a:r>
              <a:rPr lang="ru-RU" dirty="0" err="1"/>
              <a:t>т.с.с</a:t>
            </a:r>
            <a:r>
              <a:rPr lang="ru-RU" dirty="0"/>
              <a:t>. </a:t>
            </a:r>
            <a:r>
              <a:rPr lang="ru-RU" dirty="0" err="1"/>
              <a:t>мәлімет</a:t>
            </a:r>
            <a:r>
              <a:rPr lang="ru-RU" dirty="0"/>
              <a:t> </a:t>
            </a:r>
            <a:r>
              <a:rPr lang="ru-RU" dirty="0" err="1"/>
              <a:t>келтіріледі</a:t>
            </a:r>
            <a:r>
              <a:rPr lang="ru-RU" dirty="0"/>
              <a:t>. </a:t>
            </a:r>
            <a:r>
              <a:rPr lang="ru-RU" dirty="0" err="1"/>
              <a:t>Бұл</a:t>
            </a:r>
            <a:r>
              <a:rPr lang="ru-RU" dirty="0"/>
              <a:t> </a:t>
            </a:r>
            <a:r>
              <a:rPr lang="ru-RU" dirty="0" err="1"/>
              <a:t>карталардан</a:t>
            </a:r>
            <a:r>
              <a:rPr lang="ru-RU" dirty="0"/>
              <a:t> </a:t>
            </a:r>
            <a:r>
              <a:rPr lang="ru-RU" dirty="0" err="1"/>
              <a:t>жер</a:t>
            </a:r>
            <a:r>
              <a:rPr lang="ru-RU" dirty="0"/>
              <a:t> </a:t>
            </a:r>
            <a:r>
              <a:rPr lang="ru-RU" dirty="0" err="1"/>
              <a:t>бедері</a:t>
            </a:r>
            <a:r>
              <a:rPr lang="ru-RU" dirty="0"/>
              <a:t> мен </a:t>
            </a:r>
            <a:r>
              <a:rPr lang="ru-RU" dirty="0" err="1"/>
              <a:t>суларын</a:t>
            </a:r>
            <a:r>
              <a:rPr lang="ru-RU" dirty="0"/>
              <a:t> </a:t>
            </a:r>
            <a:r>
              <a:rPr lang="ru-RU" dirty="0" err="1"/>
              <a:t>салыстырып</a:t>
            </a:r>
            <a:r>
              <a:rPr lang="ru-RU" dirty="0"/>
              <a:t> климат </a:t>
            </a:r>
            <a:r>
              <a:rPr lang="ru-RU" dirty="0" err="1"/>
              <a:t>факторларына</a:t>
            </a:r>
            <a:r>
              <a:rPr lang="ru-RU" dirty="0"/>
              <a:t> </a:t>
            </a:r>
            <a:r>
              <a:rPr lang="ru-RU" dirty="0" err="1"/>
              <a:t>сипаттама</a:t>
            </a:r>
            <a:r>
              <a:rPr lang="ru-RU" dirty="0"/>
              <a:t> </a:t>
            </a:r>
            <a:r>
              <a:rPr lang="ru-RU" dirty="0" err="1"/>
              <a:t>беруге</a:t>
            </a:r>
            <a:r>
              <a:rPr lang="ru-RU" dirty="0"/>
              <a:t> </a:t>
            </a:r>
            <a:r>
              <a:rPr lang="ru-RU" dirty="0" err="1"/>
              <a:t>болады</a:t>
            </a:r>
            <a:r>
              <a:rPr lang="ru-RU" dirty="0"/>
              <a:t>. </a:t>
            </a:r>
            <a:r>
              <a:rPr lang="ru-RU" dirty="0" err="1"/>
              <a:t>Жалпы</a:t>
            </a:r>
            <a:r>
              <a:rPr lang="ru-RU" dirty="0"/>
              <a:t> </a:t>
            </a:r>
            <a:r>
              <a:rPr lang="ru-RU" dirty="0" err="1"/>
              <a:t>географиялық</a:t>
            </a:r>
            <a:r>
              <a:rPr lang="ru-RU" dirty="0"/>
              <a:t> </a:t>
            </a:r>
            <a:r>
              <a:rPr lang="ru-RU" dirty="0" err="1"/>
              <a:t>карталар</a:t>
            </a:r>
            <a:r>
              <a:rPr lang="ru-RU" dirty="0"/>
              <a:t> </a:t>
            </a:r>
            <a:r>
              <a:rPr lang="ru-RU" dirty="0" err="1"/>
              <a:t>басым</a:t>
            </a:r>
            <a:r>
              <a:rPr lang="ru-RU" dirty="0"/>
              <a:t> </a:t>
            </a:r>
            <a:r>
              <a:rPr lang="ru-RU" dirty="0" err="1"/>
              <a:t>Дүние</a:t>
            </a:r>
            <a:r>
              <a:rPr lang="ru-RU" dirty="0"/>
              <a:t> </a:t>
            </a:r>
            <a:r>
              <a:rPr lang="ru-RU" dirty="0" err="1"/>
              <a:t>жүзінің</a:t>
            </a:r>
            <a:r>
              <a:rPr lang="ru-RU" dirty="0"/>
              <a:t> </a:t>
            </a:r>
            <a:r>
              <a:rPr lang="ru-RU" dirty="0" err="1"/>
              <a:t>географиялық</a:t>
            </a:r>
            <a:r>
              <a:rPr lang="ru-RU" dirty="0"/>
              <a:t> </a:t>
            </a:r>
            <a:r>
              <a:rPr lang="ru-RU" dirty="0" err="1"/>
              <a:t>атластарында</a:t>
            </a:r>
            <a:r>
              <a:rPr lang="ru-RU" dirty="0"/>
              <a:t> </a:t>
            </a:r>
            <a:r>
              <a:rPr lang="ru-RU" dirty="0" err="1"/>
              <a:t>қолданылады</a:t>
            </a:r>
            <a:r>
              <a:rPr lang="ru-RU" dirty="0"/>
              <a:t>, </a:t>
            </a:r>
            <a:r>
              <a:rPr lang="ru-RU" dirty="0" err="1"/>
              <a:t>атластардың</a:t>
            </a:r>
            <a:r>
              <a:rPr lang="ru-RU" dirty="0"/>
              <a:t> </a:t>
            </a:r>
            <a:r>
              <a:rPr lang="ru-RU" dirty="0" err="1"/>
              <a:t>мұндай</a:t>
            </a:r>
            <a:r>
              <a:rPr lang="ru-RU" dirty="0"/>
              <a:t> </a:t>
            </a:r>
            <a:r>
              <a:rPr lang="ru-RU" dirty="0" err="1"/>
              <a:t>карталары</a:t>
            </a:r>
            <a:r>
              <a:rPr lang="ru-RU" dirty="0"/>
              <a:t> </a:t>
            </a:r>
            <a:r>
              <a:rPr lang="ru-RU" dirty="0" err="1"/>
              <a:t>анықтама</a:t>
            </a:r>
            <a:r>
              <a:rPr lang="ru-RU" dirty="0"/>
              <a:t> </a:t>
            </a:r>
            <a:r>
              <a:rPr lang="ru-RU" dirty="0" err="1"/>
              <a:t>карталары</a:t>
            </a:r>
            <a:r>
              <a:rPr lang="ru-RU" dirty="0"/>
              <a:t> </a:t>
            </a:r>
            <a:r>
              <a:rPr lang="ru-RU" dirty="0" err="1"/>
              <a:t>болып</a:t>
            </a:r>
            <a:r>
              <a:rPr lang="ru-RU" dirty="0"/>
              <a:t> </a:t>
            </a:r>
            <a:r>
              <a:rPr lang="ru-RU" dirty="0" err="1"/>
              <a:t>табылады</a:t>
            </a:r>
            <a:r>
              <a:rPr lang="ru-RU" dirty="0"/>
              <a:t>. </a:t>
            </a:r>
          </a:p>
        </p:txBody>
      </p:sp>
    </p:spTree>
    <p:extLst>
      <p:ext uri="{BB962C8B-B14F-4D97-AF65-F5344CB8AC3E}">
        <p14:creationId xmlns:p14="http://schemas.microsoft.com/office/powerpoint/2010/main" val="402615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solidFill>
                  <a:schemeClr val="tx1"/>
                </a:solidFill>
                <a:latin typeface="Times New Roman" pitchFamily="18" charset="0"/>
                <a:cs typeface="Times New Roman" pitchFamily="18" charset="0"/>
              </a:rPr>
              <a:t>Жалпы</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географиялық</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шолу</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карталарда</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табиғат</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объектілерін</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бейнелеу</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ерекшеліктері</a:t>
            </a:r>
            <a:endParaRPr lang="ru-RU"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p:txBody>
          <a:bodyPr>
            <a:normAutofit fontScale="85000" lnSpcReduction="20000"/>
          </a:bodyPr>
          <a:lstStyle/>
          <a:p>
            <a:pPr marL="0" indent="542925" algn="just">
              <a:buNone/>
            </a:pPr>
            <a:r>
              <a:rPr lang="ru-RU" dirty="0"/>
              <a:t>Су </a:t>
            </a:r>
            <a:r>
              <a:rPr lang="ru-RU" dirty="0" err="1"/>
              <a:t>объектілерін</a:t>
            </a:r>
            <a:r>
              <a:rPr lang="ru-RU" dirty="0"/>
              <a:t> </a:t>
            </a:r>
            <a:r>
              <a:rPr lang="ru-RU" dirty="0" err="1"/>
              <a:t>бейнелеу</a:t>
            </a:r>
            <a:r>
              <a:rPr lang="ru-RU" dirty="0"/>
              <a:t>. </a:t>
            </a:r>
            <a:r>
              <a:rPr lang="ru-RU" dirty="0" err="1"/>
              <a:t>Теңіздердің</a:t>
            </a:r>
            <a:r>
              <a:rPr lang="ru-RU" dirty="0"/>
              <a:t> </a:t>
            </a:r>
            <a:r>
              <a:rPr lang="ru-RU" dirty="0" err="1"/>
              <a:t>жаға</a:t>
            </a:r>
            <a:r>
              <a:rPr lang="ru-RU" dirty="0"/>
              <a:t> </a:t>
            </a:r>
            <a:r>
              <a:rPr lang="ru-RU" dirty="0" err="1"/>
              <a:t>бойы</a:t>
            </a:r>
            <a:r>
              <a:rPr lang="ru-RU" dirty="0"/>
              <a:t> </a:t>
            </a:r>
            <a:r>
              <a:rPr lang="ru-RU" dirty="0" err="1"/>
              <a:t>сызығы</a:t>
            </a:r>
            <a:r>
              <a:rPr lang="ru-RU" dirty="0"/>
              <a:t> </a:t>
            </a:r>
            <a:r>
              <a:rPr lang="ru-RU" dirty="0" err="1"/>
              <a:t>және</a:t>
            </a:r>
            <a:r>
              <a:rPr lang="ru-RU" dirty="0"/>
              <a:t> </a:t>
            </a:r>
            <a:r>
              <a:rPr lang="ru-RU" dirty="0" err="1"/>
              <a:t>құрлықтың</a:t>
            </a:r>
            <a:r>
              <a:rPr lang="ru-RU" dirty="0"/>
              <a:t> </a:t>
            </a:r>
            <a:r>
              <a:rPr lang="ru-RU" dirty="0" err="1"/>
              <a:t>сулары</a:t>
            </a:r>
            <a:r>
              <a:rPr lang="ru-RU" dirty="0"/>
              <a:t> </a:t>
            </a:r>
            <a:r>
              <a:rPr lang="ru-RU" dirty="0" err="1"/>
              <a:t>ұсақ</a:t>
            </a:r>
            <a:r>
              <a:rPr lang="ru-RU" dirty="0"/>
              <a:t> </a:t>
            </a:r>
            <a:r>
              <a:rPr lang="ru-RU" dirty="0" err="1"/>
              <a:t>масштабты</a:t>
            </a:r>
            <a:r>
              <a:rPr lang="ru-RU" dirty="0"/>
              <a:t> </a:t>
            </a:r>
            <a:r>
              <a:rPr lang="ru-RU" dirty="0" err="1"/>
              <a:t>шолу</a:t>
            </a:r>
            <a:r>
              <a:rPr lang="ru-RU" dirty="0"/>
              <a:t> </a:t>
            </a:r>
            <a:r>
              <a:rPr lang="ru-RU" dirty="0" err="1"/>
              <a:t>карталардың</a:t>
            </a:r>
            <a:r>
              <a:rPr lang="ru-RU" dirty="0"/>
              <a:t> </a:t>
            </a:r>
            <a:r>
              <a:rPr lang="ru-RU" dirty="0" err="1"/>
              <a:t>барлық</a:t>
            </a:r>
            <a:r>
              <a:rPr lang="ru-RU" dirty="0"/>
              <a:t> </a:t>
            </a:r>
            <a:r>
              <a:rPr lang="ru-RU" dirty="0" err="1"/>
              <a:t>түрлерінде</a:t>
            </a:r>
            <a:r>
              <a:rPr lang="ru-RU" dirty="0"/>
              <a:t> </a:t>
            </a:r>
            <a:r>
              <a:rPr lang="ru-RU" dirty="0" err="1"/>
              <a:t>көрсетіледі</a:t>
            </a:r>
            <a:r>
              <a:rPr lang="ru-RU" dirty="0"/>
              <a:t>. </a:t>
            </a:r>
            <a:r>
              <a:rPr lang="ru-RU" dirty="0" err="1"/>
              <a:t>Теңіз</a:t>
            </a:r>
            <a:r>
              <a:rPr lang="ru-RU" dirty="0"/>
              <a:t> </a:t>
            </a:r>
            <a:r>
              <a:rPr lang="ru-RU" dirty="0" err="1"/>
              <a:t>жаға</a:t>
            </a:r>
            <a:r>
              <a:rPr lang="ru-RU" dirty="0"/>
              <a:t> </a:t>
            </a:r>
            <a:r>
              <a:rPr lang="ru-RU" dirty="0" err="1"/>
              <a:t>бойы</a:t>
            </a:r>
            <a:r>
              <a:rPr lang="ru-RU" dirty="0"/>
              <a:t>, </a:t>
            </a:r>
            <a:r>
              <a:rPr lang="ru-RU" dirty="0" err="1"/>
              <a:t>көлдер</a:t>
            </a:r>
            <a:r>
              <a:rPr lang="ru-RU" dirty="0"/>
              <a:t>, </a:t>
            </a:r>
            <a:r>
              <a:rPr lang="ru-RU" dirty="0" err="1"/>
              <a:t>өзендер</a:t>
            </a:r>
            <a:r>
              <a:rPr lang="ru-RU" dirty="0"/>
              <a:t>, </a:t>
            </a:r>
            <a:r>
              <a:rPr lang="ru-RU" dirty="0" err="1"/>
              <a:t>картада</a:t>
            </a:r>
            <a:r>
              <a:rPr lang="ru-RU" dirty="0"/>
              <a:t> </a:t>
            </a:r>
            <a:r>
              <a:rPr lang="ru-RU" dirty="0" err="1"/>
              <a:t>елді</a:t>
            </a:r>
            <a:r>
              <a:rPr lang="ru-RU" dirty="0"/>
              <a:t> </a:t>
            </a:r>
            <a:r>
              <a:rPr lang="ru-RU" dirty="0" err="1"/>
              <a:t>мекендер</a:t>
            </a:r>
            <a:r>
              <a:rPr lang="ru-RU" dirty="0"/>
              <a:t> мен </a:t>
            </a:r>
            <a:r>
              <a:rPr lang="ru-RU" dirty="0" err="1"/>
              <a:t>тағы</a:t>
            </a:r>
            <a:r>
              <a:rPr lang="ru-RU" dirty="0"/>
              <a:t> </a:t>
            </a:r>
            <a:r>
              <a:rPr lang="ru-RU" dirty="0" err="1"/>
              <a:t>басқа</a:t>
            </a:r>
            <a:r>
              <a:rPr lang="ru-RU" dirty="0"/>
              <a:t> да </a:t>
            </a:r>
            <a:r>
              <a:rPr lang="ru-RU" dirty="0" err="1"/>
              <a:t>географиялық</a:t>
            </a:r>
            <a:r>
              <a:rPr lang="ru-RU" dirty="0"/>
              <a:t> </a:t>
            </a:r>
            <a:r>
              <a:rPr lang="ru-RU" dirty="0" err="1"/>
              <a:t>объектілерді</a:t>
            </a:r>
            <a:r>
              <a:rPr lang="ru-RU" dirty="0"/>
              <a:t> </a:t>
            </a:r>
            <a:r>
              <a:rPr lang="ru-RU" dirty="0" err="1"/>
              <a:t>орнату</a:t>
            </a:r>
            <a:r>
              <a:rPr lang="ru-RU" dirty="0"/>
              <a:t> </a:t>
            </a:r>
            <a:r>
              <a:rPr lang="ru-RU" dirty="0" err="1"/>
              <a:t>үшін</a:t>
            </a:r>
            <a:r>
              <a:rPr lang="ru-RU" dirty="0"/>
              <a:t> ориентир </a:t>
            </a:r>
            <a:r>
              <a:rPr lang="ru-RU" dirty="0" err="1"/>
              <a:t>болып</a:t>
            </a:r>
            <a:r>
              <a:rPr lang="ru-RU" dirty="0"/>
              <a:t> </a:t>
            </a:r>
            <a:r>
              <a:rPr lang="ru-RU" dirty="0" err="1"/>
              <a:t>табылады</a:t>
            </a:r>
            <a:r>
              <a:rPr lang="ru-RU" dirty="0"/>
              <a:t>. </a:t>
            </a:r>
            <a:r>
              <a:rPr lang="ru-RU" dirty="0" err="1"/>
              <a:t>Жалпы</a:t>
            </a:r>
            <a:r>
              <a:rPr lang="ru-RU" dirty="0"/>
              <a:t> </a:t>
            </a:r>
            <a:r>
              <a:rPr lang="ru-RU" dirty="0" err="1"/>
              <a:t>географиялық</a:t>
            </a:r>
            <a:r>
              <a:rPr lang="ru-RU" dirty="0"/>
              <a:t> </a:t>
            </a:r>
            <a:r>
              <a:rPr lang="ru-RU" dirty="0" err="1"/>
              <a:t>карталарда</a:t>
            </a:r>
            <a:r>
              <a:rPr lang="ru-RU" dirty="0"/>
              <a:t> </a:t>
            </a:r>
            <a:r>
              <a:rPr lang="ru-RU" dirty="0" err="1"/>
              <a:t>Дүниежүзілік</a:t>
            </a:r>
            <a:r>
              <a:rPr lang="ru-RU" dirty="0"/>
              <a:t> </a:t>
            </a:r>
            <a:r>
              <a:rPr lang="ru-RU" dirty="0" err="1"/>
              <a:t>мұхиттың</a:t>
            </a:r>
            <a:r>
              <a:rPr lang="ru-RU" dirty="0"/>
              <a:t> </a:t>
            </a:r>
            <a:r>
              <a:rPr lang="ru-RU" dirty="0" err="1"/>
              <a:t>жаға</a:t>
            </a:r>
            <a:r>
              <a:rPr lang="ru-RU" dirty="0"/>
              <a:t> </a:t>
            </a:r>
            <a:r>
              <a:rPr lang="ru-RU" dirty="0" err="1"/>
              <a:t>бойы</a:t>
            </a:r>
            <a:r>
              <a:rPr lang="ru-RU" dirty="0"/>
              <a:t> </a:t>
            </a:r>
            <a:r>
              <a:rPr lang="ru-RU" dirty="0" err="1"/>
              <a:t>сызығын</a:t>
            </a:r>
            <a:r>
              <a:rPr lang="ru-RU" dirty="0"/>
              <a:t>, </a:t>
            </a:r>
            <a:r>
              <a:rPr lang="ru-RU" dirty="0" err="1"/>
              <a:t>табанының</a:t>
            </a:r>
            <a:r>
              <a:rPr lang="ru-RU" dirty="0"/>
              <a:t> </a:t>
            </a:r>
            <a:r>
              <a:rPr lang="ru-RU" dirty="0" err="1"/>
              <a:t>бедерін</a:t>
            </a:r>
            <a:r>
              <a:rPr lang="ru-RU" dirty="0"/>
              <a:t>, </a:t>
            </a:r>
            <a:r>
              <a:rPr lang="ru-RU" dirty="0" err="1"/>
              <a:t>оның</a:t>
            </a:r>
            <a:r>
              <a:rPr lang="ru-RU" dirty="0"/>
              <a:t> </a:t>
            </a:r>
            <a:r>
              <a:rPr lang="ru-RU" dirty="0" err="1"/>
              <a:t>бөліктерін</a:t>
            </a:r>
            <a:r>
              <a:rPr lang="ru-RU" dirty="0"/>
              <a:t> </a:t>
            </a:r>
            <a:r>
              <a:rPr lang="ru-RU" dirty="0" err="1"/>
              <a:t>көрсетеді</a:t>
            </a:r>
            <a:r>
              <a:rPr lang="ru-RU" dirty="0"/>
              <a:t>. </a:t>
            </a:r>
            <a:r>
              <a:rPr lang="ru-RU" dirty="0" err="1"/>
              <a:t>Кейбір</a:t>
            </a:r>
            <a:r>
              <a:rPr lang="ru-RU" dirty="0"/>
              <a:t> </a:t>
            </a:r>
            <a:r>
              <a:rPr lang="ru-RU" dirty="0" err="1"/>
              <a:t>карталарда</a:t>
            </a:r>
            <a:r>
              <a:rPr lang="ru-RU" dirty="0"/>
              <a:t> </a:t>
            </a:r>
            <a:r>
              <a:rPr lang="ru-RU" dirty="0" err="1"/>
              <a:t>мұхиттағы</a:t>
            </a:r>
            <a:r>
              <a:rPr lang="ru-RU" dirty="0"/>
              <a:t> </a:t>
            </a:r>
            <a:r>
              <a:rPr lang="ru-RU" dirty="0" err="1"/>
              <a:t>теңіз</a:t>
            </a:r>
            <a:r>
              <a:rPr lang="ru-RU" dirty="0"/>
              <a:t> </a:t>
            </a:r>
            <a:r>
              <a:rPr lang="ru-RU" dirty="0" err="1"/>
              <a:t>жолдарын</a:t>
            </a:r>
            <a:r>
              <a:rPr lang="ru-RU" dirty="0"/>
              <a:t>, </a:t>
            </a:r>
            <a:r>
              <a:rPr lang="ru-RU" dirty="0" err="1"/>
              <a:t>мұхиттық</a:t>
            </a:r>
            <a:r>
              <a:rPr lang="ru-RU" dirty="0"/>
              <a:t> </a:t>
            </a:r>
            <a:r>
              <a:rPr lang="ru-RU" dirty="0" err="1"/>
              <a:t>ағыстарды</a:t>
            </a:r>
            <a:r>
              <a:rPr lang="ru-RU" dirty="0"/>
              <a:t>, </a:t>
            </a:r>
            <a:r>
              <a:rPr lang="ru-RU" dirty="0" err="1"/>
              <a:t>тұрақты</a:t>
            </a:r>
            <a:r>
              <a:rPr lang="ru-RU" dirty="0"/>
              <a:t> </a:t>
            </a:r>
            <a:r>
              <a:rPr lang="ru-RU" dirty="0" err="1"/>
              <a:t>және</a:t>
            </a:r>
            <a:r>
              <a:rPr lang="ru-RU" dirty="0"/>
              <a:t> </a:t>
            </a:r>
            <a:r>
              <a:rPr lang="ru-RU" dirty="0" err="1"/>
              <a:t>жүзетін</a:t>
            </a:r>
            <a:r>
              <a:rPr lang="ru-RU" dirty="0"/>
              <a:t> </a:t>
            </a:r>
            <a:r>
              <a:rPr lang="ru-RU" dirty="0" err="1"/>
              <a:t>мұздардың</a:t>
            </a:r>
            <a:r>
              <a:rPr lang="ru-RU" dirty="0"/>
              <a:t> </a:t>
            </a:r>
            <a:r>
              <a:rPr lang="ru-RU" dirty="0" err="1"/>
              <a:t>таралу</a:t>
            </a:r>
            <a:r>
              <a:rPr lang="ru-RU" dirty="0"/>
              <a:t> </a:t>
            </a:r>
            <a:r>
              <a:rPr lang="ru-RU" dirty="0" err="1"/>
              <a:t>шекараларын</a:t>
            </a:r>
            <a:r>
              <a:rPr lang="ru-RU" dirty="0"/>
              <a:t> </a:t>
            </a:r>
            <a:r>
              <a:rPr lang="ru-RU" dirty="0" err="1"/>
              <a:t>көрсетеді</a:t>
            </a:r>
            <a:r>
              <a:rPr lang="ru-RU" dirty="0"/>
              <a:t>. </a:t>
            </a:r>
            <a:r>
              <a:rPr lang="ru-RU" dirty="0" err="1"/>
              <a:t>Мұхит</a:t>
            </a:r>
            <a:r>
              <a:rPr lang="ru-RU" dirty="0"/>
              <a:t> </a:t>
            </a:r>
            <a:r>
              <a:rPr lang="ru-RU" dirty="0" err="1"/>
              <a:t>табанының</a:t>
            </a:r>
            <a:r>
              <a:rPr lang="ru-RU" dirty="0"/>
              <a:t> </a:t>
            </a:r>
            <a:r>
              <a:rPr lang="ru-RU" dirty="0" err="1"/>
              <a:t>бедерін</a:t>
            </a:r>
            <a:r>
              <a:rPr lang="ru-RU" dirty="0"/>
              <a:t> </a:t>
            </a:r>
            <a:r>
              <a:rPr lang="ru-RU" dirty="0" err="1"/>
              <a:t>гипсометриялық</a:t>
            </a:r>
            <a:r>
              <a:rPr lang="ru-RU" dirty="0"/>
              <a:t> </a:t>
            </a:r>
            <a:r>
              <a:rPr lang="ru-RU" dirty="0" err="1"/>
              <a:t>тәсілімен</a:t>
            </a:r>
            <a:r>
              <a:rPr lang="ru-RU" dirty="0"/>
              <a:t> </a:t>
            </a:r>
            <a:r>
              <a:rPr lang="ru-RU" dirty="0" err="1"/>
              <a:t>бейнелейді</a:t>
            </a:r>
            <a:r>
              <a:rPr lang="ru-RU" dirty="0"/>
              <a:t>. </a:t>
            </a:r>
            <a:r>
              <a:rPr lang="ru-RU" dirty="0" err="1"/>
              <a:t>Тереңдіктердің</a:t>
            </a:r>
            <a:r>
              <a:rPr lang="ru-RU" dirty="0"/>
              <a:t> </a:t>
            </a:r>
            <a:r>
              <a:rPr lang="ru-RU" dirty="0" err="1"/>
              <a:t>көршілес</a:t>
            </a:r>
            <a:r>
              <a:rPr lang="ru-RU" dirty="0"/>
              <a:t> </a:t>
            </a:r>
            <a:r>
              <a:rPr lang="ru-RU" dirty="0" err="1"/>
              <a:t>сатыларының</a:t>
            </a:r>
            <a:r>
              <a:rPr lang="ru-RU" dirty="0"/>
              <a:t> </a:t>
            </a:r>
            <a:r>
              <a:rPr lang="ru-RU" dirty="0" err="1"/>
              <a:t>шекарасы</a:t>
            </a:r>
            <a:r>
              <a:rPr lang="ru-RU" dirty="0"/>
              <a:t> </a:t>
            </a:r>
            <a:r>
              <a:rPr lang="ru-RU" dirty="0" err="1"/>
              <a:t>ретінде</a:t>
            </a:r>
            <a:r>
              <a:rPr lang="ru-RU" dirty="0"/>
              <a:t> </a:t>
            </a:r>
            <a:r>
              <a:rPr lang="ru-RU" dirty="0" err="1"/>
              <a:t>изобаталар</a:t>
            </a:r>
            <a:r>
              <a:rPr lang="ru-RU" dirty="0"/>
              <a:t> </a:t>
            </a:r>
            <a:r>
              <a:rPr lang="ru-RU" dirty="0" err="1"/>
              <a:t>қызмет</a:t>
            </a:r>
            <a:r>
              <a:rPr lang="ru-RU" dirty="0"/>
              <a:t> </a:t>
            </a:r>
            <a:r>
              <a:rPr lang="ru-RU" dirty="0" err="1"/>
              <a:t>атқарады</a:t>
            </a:r>
            <a:r>
              <a:rPr lang="ru-RU" dirty="0"/>
              <a:t>. </a:t>
            </a:r>
            <a:r>
              <a:rPr lang="ru-RU" dirty="0" err="1"/>
              <a:t>Тереңдігі</a:t>
            </a:r>
            <a:r>
              <a:rPr lang="ru-RU" dirty="0"/>
              <a:t> </a:t>
            </a:r>
            <a:r>
              <a:rPr lang="ru-RU" dirty="0" err="1"/>
              <a:t>өзгермейтін</a:t>
            </a:r>
            <a:r>
              <a:rPr lang="ru-RU" dirty="0"/>
              <a:t> </a:t>
            </a:r>
            <a:r>
              <a:rPr lang="ru-RU" dirty="0" err="1"/>
              <a:t>сызықты</a:t>
            </a:r>
            <a:r>
              <a:rPr lang="ru-RU" dirty="0"/>
              <a:t> изобата </a:t>
            </a:r>
            <a:r>
              <a:rPr lang="ru-RU" dirty="0" err="1"/>
              <a:t>деп</a:t>
            </a:r>
            <a:r>
              <a:rPr lang="ru-RU" dirty="0"/>
              <a:t> </a:t>
            </a:r>
            <a:r>
              <a:rPr lang="ru-RU" dirty="0" err="1"/>
              <a:t>атайды</a:t>
            </a:r>
            <a:r>
              <a:rPr lang="ru-RU" dirty="0"/>
              <a:t>. </a:t>
            </a:r>
            <a:r>
              <a:rPr lang="ru-RU" dirty="0" err="1"/>
              <a:t>Изобаталарды</a:t>
            </a:r>
            <a:r>
              <a:rPr lang="ru-RU" dirty="0"/>
              <a:t> </a:t>
            </a:r>
            <a:r>
              <a:rPr lang="ru-RU" dirty="0" err="1"/>
              <a:t>тереңдік</a:t>
            </a:r>
            <a:r>
              <a:rPr lang="ru-RU" dirty="0"/>
              <a:t> </a:t>
            </a:r>
            <a:r>
              <a:rPr lang="ru-RU" dirty="0" err="1"/>
              <a:t>белгісі</a:t>
            </a:r>
            <a:r>
              <a:rPr lang="ru-RU" dirty="0"/>
              <a:t> </a:t>
            </a:r>
            <a:r>
              <a:rPr lang="ru-RU" dirty="0" err="1"/>
              <a:t>бойынша</a:t>
            </a:r>
            <a:r>
              <a:rPr lang="ru-RU" dirty="0"/>
              <a:t> </a:t>
            </a:r>
            <a:r>
              <a:rPr lang="ru-RU" dirty="0" err="1"/>
              <a:t>құрастырады</a:t>
            </a:r>
            <a:r>
              <a:rPr lang="ru-RU" dirty="0"/>
              <a:t>, </a:t>
            </a:r>
            <a:r>
              <a:rPr lang="ru-RU" dirty="0" err="1"/>
              <a:t>яғни</a:t>
            </a:r>
            <a:r>
              <a:rPr lang="ru-RU" dirty="0"/>
              <a:t> </a:t>
            </a:r>
            <a:r>
              <a:rPr lang="ru-RU" dirty="0" err="1"/>
              <a:t>горизонтальдарды</a:t>
            </a:r>
            <a:r>
              <a:rPr lang="ru-RU" dirty="0"/>
              <a:t> </a:t>
            </a:r>
            <a:r>
              <a:rPr lang="ru-RU" dirty="0" err="1"/>
              <a:t>биіктік</a:t>
            </a:r>
            <a:r>
              <a:rPr lang="ru-RU" dirty="0"/>
              <a:t> </a:t>
            </a:r>
            <a:r>
              <a:rPr lang="ru-RU" dirty="0" err="1"/>
              <a:t>белгілері</a:t>
            </a:r>
            <a:r>
              <a:rPr lang="ru-RU" dirty="0"/>
              <a:t> </a:t>
            </a:r>
            <a:r>
              <a:rPr lang="ru-RU" dirty="0" err="1"/>
              <a:t>бойынша</a:t>
            </a:r>
            <a:r>
              <a:rPr lang="ru-RU" dirty="0"/>
              <a:t> </a:t>
            </a:r>
            <a:r>
              <a:rPr lang="ru-RU" dirty="0" err="1"/>
              <a:t>құрастыру</a:t>
            </a:r>
            <a:r>
              <a:rPr lang="ru-RU" dirty="0"/>
              <a:t> </a:t>
            </a:r>
            <a:r>
              <a:rPr lang="ru-RU" dirty="0" err="1" smtClean="0"/>
              <a:t>сияқты</a:t>
            </a:r>
            <a:r>
              <a:rPr lang="ru-RU" dirty="0" smtClean="0"/>
              <a:t>.</a:t>
            </a:r>
            <a:endParaRPr lang="ru-RU" dirty="0"/>
          </a:p>
          <a:p>
            <a:r>
              <a:rPr lang="ru-RU" dirty="0"/>
              <a:t/>
            </a:r>
            <a:br>
              <a:rPr lang="ru-RU" dirty="0"/>
            </a:br>
            <a:endParaRPr lang="ru-RU" dirty="0"/>
          </a:p>
        </p:txBody>
      </p:sp>
    </p:spTree>
    <p:extLst>
      <p:ext uri="{BB962C8B-B14F-4D97-AF65-F5344CB8AC3E}">
        <p14:creationId xmlns:p14="http://schemas.microsoft.com/office/powerpoint/2010/main" val="2389761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404664"/>
            <a:ext cx="7467600" cy="6069288"/>
          </a:xfrm>
        </p:spPr>
        <p:txBody>
          <a:bodyPr>
            <a:normAutofit fontScale="92500" lnSpcReduction="10000"/>
          </a:bodyPr>
          <a:lstStyle/>
          <a:p>
            <a:pPr marL="0" indent="542925" algn="just">
              <a:buNone/>
            </a:pPr>
            <a:r>
              <a:rPr lang="kk-KZ" dirty="0" smtClean="0"/>
              <a:t>Изобата </a:t>
            </a:r>
            <a:r>
              <a:rPr lang="kk-KZ" dirty="0"/>
              <a:t>– ұзындығы бойынша тереңдігі өзгермейтін сызық</a:t>
            </a:r>
            <a:r>
              <a:rPr lang="kk-KZ" dirty="0" smtClean="0"/>
              <a:t>.</a:t>
            </a:r>
          </a:p>
          <a:p>
            <a:pPr marL="0" indent="542925" algn="just">
              <a:buNone/>
            </a:pPr>
            <a:r>
              <a:rPr lang="kk-KZ" dirty="0"/>
              <a:t>200 м изобатамен материктік қайраңды сызады, 2000 м изобатамен материктер беткейі мен мұхит қолатының шекарасына сәйкес келеді, ал ең терең қолат бөлігі – терең шұңғыма – </a:t>
            </a:r>
            <a:r>
              <a:rPr lang="kk-KZ" dirty="0" smtClean="0"/>
              <a:t>                         6000 </a:t>
            </a:r>
            <a:r>
              <a:rPr lang="kk-KZ" dirty="0"/>
              <a:t>м изобатамен көрсетіледі. Изобата үшін биіктік қимасын материктің беткей бойында анықтамалық карталарда 50 немесе 100 </a:t>
            </a:r>
            <a:r>
              <a:rPr lang="kk-KZ" dirty="0" smtClean="0"/>
              <a:t>м көрсетеді</a:t>
            </a:r>
            <a:r>
              <a:rPr lang="kk-KZ" dirty="0"/>
              <a:t>, материктік беткейді 200 </a:t>
            </a:r>
            <a:r>
              <a:rPr lang="kk-KZ" dirty="0" smtClean="0"/>
              <a:t>м </a:t>
            </a:r>
            <a:r>
              <a:rPr lang="kk-KZ" dirty="0"/>
              <a:t>көбейеді, кейде көбірек болады. </a:t>
            </a:r>
            <a:endParaRPr lang="kk-KZ" dirty="0" smtClean="0"/>
          </a:p>
          <a:p>
            <a:pPr marL="0" indent="542925" algn="just">
              <a:buNone/>
            </a:pPr>
            <a:r>
              <a:rPr lang="kk-KZ" dirty="0"/>
              <a:t>Изобаттар арасында тереңдік сатысы гипсометрлік тәсілмен бейнеленгенде көк түске боялады: тереңдеген сайын көк түс қоюлана түседі. </a:t>
            </a:r>
            <a:endParaRPr lang="kk-KZ" dirty="0" smtClean="0"/>
          </a:p>
          <a:p>
            <a:pPr marL="0" indent="542925" algn="just">
              <a:buNone/>
            </a:pPr>
            <a:r>
              <a:rPr lang="kk-KZ" dirty="0"/>
              <a:t>Жағалау сызықтарын бейнелеуге және теңіздің барлық жағалаулық зоналарын бейнелеуге үлкен көңіл береді. Теңіздің жағалаулық бөліктері өзіне көңіл аударады, теңіз шаруашылығына үлкен мән береді, өйткені көбінде теңіз жағалаулары мемлекеттердің шекаралары болып келеді.</a:t>
            </a:r>
            <a:endParaRPr lang="ru-RU" dirty="0"/>
          </a:p>
          <a:p>
            <a:pPr marL="0" indent="542925" algn="just">
              <a:buNone/>
            </a:pPr>
            <a:endParaRPr lang="ru-RU" dirty="0"/>
          </a:p>
        </p:txBody>
      </p:sp>
    </p:spTree>
    <p:extLst>
      <p:ext uri="{BB962C8B-B14F-4D97-AF65-F5344CB8AC3E}">
        <p14:creationId xmlns:p14="http://schemas.microsoft.com/office/powerpoint/2010/main" val="3072736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332656"/>
            <a:ext cx="8147248" cy="6141296"/>
          </a:xfrm>
        </p:spPr>
        <p:txBody>
          <a:bodyPr/>
          <a:lstStyle/>
          <a:p>
            <a:pPr marL="0" indent="542925" algn="ctr">
              <a:buNone/>
            </a:pPr>
            <a:r>
              <a:rPr lang="kk-KZ" dirty="0" smtClean="0">
                <a:latin typeface="Times New Roman" pitchFamily="18" charset="0"/>
                <a:cs typeface="Times New Roman" pitchFamily="18" charset="0"/>
              </a:rPr>
              <a:t>ТОПЫРАҚ-ӨСІМДІК ЖАМЫЛҒЫСЫ ЖӘНЕ ГРУНТТАРДЫҢ ЖЕР БЕДЕРІН БЕЙНЕЛЕУ</a:t>
            </a:r>
          </a:p>
          <a:p>
            <a:pPr marL="0" indent="542925" algn="just">
              <a:buNone/>
            </a:pPr>
            <a:endParaRPr lang="kk-KZ" dirty="0" smtClean="0">
              <a:latin typeface="Times New Roman" pitchFamily="18" charset="0"/>
              <a:cs typeface="Times New Roman" pitchFamily="18" charset="0"/>
            </a:endParaRPr>
          </a:p>
          <a:p>
            <a:pPr marL="0" indent="542925" algn="just">
              <a:buNone/>
            </a:pPr>
            <a:r>
              <a:rPr lang="kk-KZ" dirty="0" smtClean="0">
                <a:latin typeface="Times New Roman" pitchFamily="18" charset="0"/>
                <a:cs typeface="Times New Roman" pitchFamily="18" charset="0"/>
              </a:rPr>
              <a:t>Құрлық </a:t>
            </a:r>
            <a:r>
              <a:rPr lang="kk-KZ" dirty="0">
                <a:latin typeface="Times New Roman" pitchFamily="18" charset="0"/>
                <a:cs typeface="Times New Roman" pitchFamily="18" charset="0"/>
              </a:rPr>
              <a:t>жер бедерін географиялық карталарда көрсету оңай жұмыс емес: жер бетінің пішіні үлкен көлемді денелерді көрсетеді, оны жазықтықта көрсету керек.</a:t>
            </a:r>
            <a:endParaRPr lang="ru-RU" dirty="0">
              <a:latin typeface="Times New Roman" pitchFamily="18" charset="0"/>
              <a:cs typeface="Times New Roman" pitchFamily="18" charset="0"/>
            </a:endParaRPr>
          </a:p>
          <a:p>
            <a:pPr marL="0" indent="542925" algn="just">
              <a:buNone/>
            </a:pPr>
            <a:r>
              <a:rPr lang="kk-KZ" dirty="0">
                <a:latin typeface="Times New Roman" pitchFamily="18" charset="0"/>
                <a:cs typeface="Times New Roman" pitchFamily="18" charset="0"/>
              </a:rPr>
              <a:t>Гипсометрлік тәсіл (қабаттасқан бояу тәсілі, биіктік сатысы бойынша бояу). Ол горизонталь тәсіліне ұқсас болып келеді. Оның негізіне картада сызықты жүргізу жатады, топографиялық карталардың горизонтальдарына ұқсас болып келетін. Соңғыларынанан қарағанда шолу карталарында горизонтальдар толық жалпыланған және олар </a:t>
            </a:r>
            <a:r>
              <a:rPr lang="kk-KZ" dirty="0" smtClean="0">
                <a:latin typeface="Times New Roman" pitchFamily="18" charset="0"/>
                <a:cs typeface="Times New Roman" pitchFamily="18" charset="0"/>
              </a:rPr>
              <a:t>изогипса </a:t>
            </a:r>
            <a:r>
              <a:rPr lang="kk-KZ" dirty="0">
                <a:latin typeface="Times New Roman" pitchFamily="18" charset="0"/>
                <a:cs typeface="Times New Roman" pitchFamily="18" charset="0"/>
              </a:rPr>
              <a:t>деп аталады. (грек «изос» - түзу, гипос – биіктік).</a:t>
            </a:r>
            <a:endParaRPr lang="ru-RU" dirty="0">
              <a:latin typeface="Times New Roman" pitchFamily="18" charset="0"/>
              <a:cs typeface="Times New Roman" pitchFamily="18" charset="0"/>
            </a:endParaRPr>
          </a:p>
          <a:p>
            <a:pPr marL="0" indent="542925" algn="just">
              <a:buNone/>
            </a:pPr>
            <a:endParaRPr lang="ru-RU" dirty="0"/>
          </a:p>
        </p:txBody>
      </p:sp>
    </p:spTree>
    <p:extLst>
      <p:ext uri="{BB962C8B-B14F-4D97-AF65-F5344CB8AC3E}">
        <p14:creationId xmlns:p14="http://schemas.microsoft.com/office/powerpoint/2010/main" val="4259193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260648"/>
            <a:ext cx="8075240" cy="6213304"/>
          </a:xfrm>
        </p:spPr>
        <p:txBody>
          <a:bodyPr/>
          <a:lstStyle/>
          <a:p>
            <a:pPr marL="0" indent="542925" algn="just">
              <a:buNone/>
            </a:pPr>
            <a:r>
              <a:rPr lang="kk-KZ" dirty="0"/>
              <a:t>Ұсақ масштабты карталарда изогипсалармен құрлық жер бедерінің үлкен пішіндерін көрсетеді. Сондықтан барлық жалпыгеографиялық шолу карталарында 200 м изогипса жүргізіледі, жазықтықтарды биік аймақтардан айыру үшін, 500 м изогипса қырат пен таулы үстірттің арасында жүргізіледі, 1000 м изогипсаны аласа тауларды, 2000 м изогипсамен орта биіктікті тауларды көрсетеді</a:t>
            </a:r>
            <a:r>
              <a:rPr lang="kk-KZ" dirty="0" smtClean="0"/>
              <a:t>.</a:t>
            </a:r>
          </a:p>
          <a:p>
            <a:pPr marL="0" indent="542925" algn="just">
              <a:buNone/>
            </a:pPr>
            <a:r>
              <a:rPr lang="kk-KZ" dirty="0"/>
              <a:t>Түсті таңдау биіктік белгілері үшін дәстүрлі шкалада көк және көгілдір түспен картада теңіздер, жасыл түс өсімдік жамылғысына сай келеді, ал сары- қоңыр- тоқсары түстер биік таулы аймақтар белгіленеді.</a:t>
            </a:r>
            <a:endParaRPr lang="ru-RU" dirty="0"/>
          </a:p>
          <a:p>
            <a:pPr marL="0" indent="542925" algn="just">
              <a:buNone/>
            </a:pPr>
            <a:endParaRPr lang="ru-RU" dirty="0"/>
          </a:p>
          <a:p>
            <a:endParaRPr lang="ru-RU" dirty="0"/>
          </a:p>
        </p:txBody>
      </p:sp>
    </p:spTree>
    <p:extLst>
      <p:ext uri="{BB962C8B-B14F-4D97-AF65-F5344CB8AC3E}">
        <p14:creationId xmlns:p14="http://schemas.microsoft.com/office/powerpoint/2010/main" val="2871129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90066"/>
          </a:xfrm>
        </p:spPr>
        <p:txBody>
          <a:bodyPr>
            <a:normAutofit fontScale="90000"/>
          </a:bodyPr>
          <a:lstStyle/>
          <a:p>
            <a:pPr algn="ctr"/>
            <a:r>
              <a:rPr lang="kk-KZ" dirty="0">
                <a:solidFill>
                  <a:schemeClr val="tx1"/>
                </a:solidFill>
              </a:rPr>
              <a:t>Елді мекендерді бейнелеу</a:t>
            </a:r>
            <a:endParaRPr lang="ru-RU" dirty="0">
              <a:solidFill>
                <a:schemeClr val="tx1"/>
              </a:solidFill>
            </a:endParaRPr>
          </a:p>
        </p:txBody>
      </p:sp>
      <p:sp>
        <p:nvSpPr>
          <p:cNvPr id="3" name="Объект 2"/>
          <p:cNvSpPr>
            <a:spLocks noGrp="1"/>
          </p:cNvSpPr>
          <p:nvPr>
            <p:ph sz="quarter" idx="1"/>
          </p:nvPr>
        </p:nvSpPr>
        <p:spPr>
          <a:xfrm>
            <a:off x="457200" y="836712"/>
            <a:ext cx="8147248" cy="5637240"/>
          </a:xfrm>
        </p:spPr>
        <p:txBody>
          <a:bodyPr>
            <a:normAutofit lnSpcReduction="10000"/>
          </a:bodyPr>
          <a:lstStyle/>
          <a:p>
            <a:pPr marL="0" indent="447675" algn="just">
              <a:buNone/>
            </a:pPr>
            <a:r>
              <a:rPr lang="kk-KZ" dirty="0"/>
              <a:t>Елді мекендерді бейнелеу жалпыгеографиялық карталардың мазмұнының негізгі бөлігі болып келеді. Көптеген елді мекендер – саяси, әкімшілік, экономикалық және мәдени орталықтар. Картада елді мекендерге келетін ерекшеліктерін мүмкіндігінше толық көрсетеді. Бұл жұмыс топографиялық карталарда оңай шешіледі.</a:t>
            </a:r>
            <a:endParaRPr lang="ru-RU" dirty="0"/>
          </a:p>
          <a:p>
            <a:pPr marL="0" indent="447675" algn="just">
              <a:buNone/>
            </a:pPr>
            <a:r>
              <a:rPr lang="kk-KZ" dirty="0"/>
              <a:t>Елді мекендердің шолу карталардағы шартты белгілері, дөңгелек пішінде болады, олар пунсон деп аталады. </a:t>
            </a:r>
            <a:r>
              <a:rPr lang="kk-KZ" dirty="0" smtClean="0"/>
              <a:t>Мысалы</a:t>
            </a:r>
            <a:r>
              <a:rPr lang="kk-KZ" dirty="0"/>
              <a:t>, кіші өлшемді дөңгелектер ауылдық елді мекендерді, ал үлкендері – қалаларды көрсетуі мүмкін</a:t>
            </a:r>
            <a:r>
              <a:rPr lang="kk-KZ" dirty="0" smtClean="0"/>
              <a:t>.</a:t>
            </a:r>
            <a:r>
              <a:rPr lang="kk-KZ" dirty="0"/>
              <a:t> </a:t>
            </a:r>
            <a:r>
              <a:rPr lang="kk-KZ" dirty="0" smtClean="0"/>
              <a:t>Пунсон </a:t>
            </a:r>
            <a:r>
              <a:rPr lang="kk-KZ" dirty="0"/>
              <a:t>жергілікті жерде елді мекендердің нақты орналасу жағдайын көрсетеді. </a:t>
            </a:r>
            <a:endParaRPr lang="kk-KZ" dirty="0" smtClean="0"/>
          </a:p>
          <a:p>
            <a:pPr marL="0" indent="447675" algn="just">
              <a:buNone/>
            </a:pPr>
            <a:r>
              <a:rPr lang="kk-KZ" dirty="0"/>
              <a:t>Елді мекендердің атауының жазылуы бірнеше қызметті атқарады. Оның атауы елді мекеннің түрін немесе оның </a:t>
            </a:r>
            <a:r>
              <a:rPr lang="kk-KZ" dirty="0" smtClean="0"/>
              <a:t>халқының санын </a:t>
            </a:r>
            <a:r>
              <a:rPr lang="kk-KZ" dirty="0"/>
              <a:t>көрсетуі мүмкін. </a:t>
            </a:r>
            <a:endParaRPr lang="kk-KZ" dirty="0" smtClean="0"/>
          </a:p>
          <a:p>
            <a:pPr marL="0" indent="447675" algn="just">
              <a:buNone/>
            </a:pPr>
            <a:endParaRPr lang="ru-RU" dirty="0"/>
          </a:p>
          <a:p>
            <a:endParaRPr lang="ru-RU" dirty="0"/>
          </a:p>
        </p:txBody>
      </p:sp>
    </p:spTree>
    <p:extLst>
      <p:ext uri="{BB962C8B-B14F-4D97-AF65-F5344CB8AC3E}">
        <p14:creationId xmlns:p14="http://schemas.microsoft.com/office/powerpoint/2010/main" val="1538372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47248" cy="634082"/>
          </a:xfrm>
        </p:spPr>
        <p:txBody>
          <a:bodyPr/>
          <a:lstStyle/>
          <a:p>
            <a:pPr algn="ctr"/>
            <a:r>
              <a:rPr lang="kk-KZ" dirty="0">
                <a:solidFill>
                  <a:schemeClr val="tx1"/>
                </a:solidFill>
                <a:latin typeface="Times New Roman" pitchFamily="18" charset="0"/>
                <a:cs typeface="Times New Roman" pitchFamily="18" charset="0"/>
              </a:rPr>
              <a:t>Хабар беру жолдарын бейнелеу</a:t>
            </a:r>
            <a:endParaRPr lang="ru-RU" dirty="0">
              <a:solidFill>
                <a:schemeClr val="tx1"/>
              </a:solidFill>
              <a:latin typeface="Times New Roman" pitchFamily="18" charset="0"/>
              <a:cs typeface="Times New Roman" pitchFamily="18" charset="0"/>
            </a:endParaRPr>
          </a:p>
        </p:txBody>
      </p:sp>
      <p:graphicFrame>
        <p:nvGraphicFramePr>
          <p:cNvPr id="5" name="Объект 4"/>
          <p:cNvGraphicFramePr>
            <a:graphicFrameLocks noGrp="1"/>
          </p:cNvGraphicFramePr>
          <p:nvPr>
            <p:ph sz="quarter" idx="1"/>
            <p:extLst>
              <p:ext uri="{D42A27DB-BD31-4B8C-83A1-F6EECF244321}">
                <p14:modId xmlns:p14="http://schemas.microsoft.com/office/powerpoint/2010/main" val="1096698730"/>
              </p:ext>
            </p:extLst>
          </p:nvPr>
        </p:nvGraphicFramePr>
        <p:xfrm>
          <a:off x="457200" y="1600200"/>
          <a:ext cx="7787208" cy="4873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0211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476672"/>
            <a:ext cx="8003232" cy="5997280"/>
          </a:xfrm>
        </p:spPr>
        <p:txBody>
          <a:bodyPr>
            <a:normAutofit lnSpcReduction="10000"/>
          </a:bodyPr>
          <a:lstStyle/>
          <a:p>
            <a:pPr marL="0" indent="542925">
              <a:buNone/>
            </a:pPr>
            <a:r>
              <a:rPr lang="kk-KZ" dirty="0" smtClean="0"/>
              <a:t>Ал жалпыгеографиялық </a:t>
            </a:r>
            <a:r>
              <a:rPr lang="kk-KZ" dirty="0"/>
              <a:t>шолу карталарында 3 түрі бейнелейді</a:t>
            </a:r>
            <a:r>
              <a:rPr lang="kk-KZ" dirty="0" smtClean="0"/>
              <a:t>.</a:t>
            </a:r>
          </a:p>
          <a:p>
            <a:pPr marL="0" indent="542925" algn="just">
              <a:buNone/>
            </a:pPr>
            <a:r>
              <a:rPr lang="kk-KZ" dirty="0"/>
              <a:t>Жалпыгеографиялық шолу карталарында хабар беру жолдарымен және транспорт тораптарын қанағаттандырады. Көбінде экономикасы дамыған аудандарда темір жол тораптарының тығыздығымен қатар көптеген әр түрлі класты автомобиль жолдары болады. Экономикалық жағынан құрлықтағы жолдардан темір жолдар маңызды роль атқарады. Сондықтан шолу карталарында жоғары дамыған аудандарда жинақтау кезінде темір жолдарды толығымен көрсетеді, ал автомобиль жолдары тек таңдау арқылы. Осындай аудандарда маңызды жоғары автожолдары бейнеленеді. </a:t>
            </a:r>
            <a:endParaRPr lang="kk-KZ" dirty="0" smtClean="0"/>
          </a:p>
          <a:p>
            <a:pPr marL="0" indent="542925" algn="just">
              <a:buNone/>
            </a:pPr>
            <a:r>
              <a:rPr lang="kk-KZ" dirty="0"/>
              <a:t>Шолу карталарында, сонымен қатар ең ұсақ масштабты, жолдың ерекше бөліктерін көрсетеді – тау аймақтары, сонымен қатар тоннельдер.</a:t>
            </a:r>
            <a:endParaRPr lang="ru-RU" dirty="0"/>
          </a:p>
          <a:p>
            <a:pPr marL="0" indent="542925" algn="just">
              <a:buNone/>
            </a:pPr>
            <a:endParaRPr lang="ru-RU" dirty="0"/>
          </a:p>
          <a:p>
            <a:endParaRPr lang="ru-RU" dirty="0"/>
          </a:p>
        </p:txBody>
      </p:sp>
    </p:spTree>
    <p:extLst>
      <p:ext uri="{BB962C8B-B14F-4D97-AF65-F5344CB8AC3E}">
        <p14:creationId xmlns:p14="http://schemas.microsoft.com/office/powerpoint/2010/main" val="3728103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normAutofit/>
          </a:bodyPr>
          <a:lstStyle/>
          <a:p>
            <a:pPr marL="0" indent="542925" algn="just">
              <a:buNone/>
            </a:pPr>
            <a:r>
              <a:rPr lang="kk-KZ">
                <a:latin typeface="Times New Roman" pitchFamily="18" charset="0"/>
                <a:cs typeface="Times New Roman" pitchFamily="18" charset="0"/>
              </a:rPr>
              <a:t>Жалпыгеографиялық </a:t>
            </a:r>
            <a:r>
              <a:rPr lang="kk-KZ" smtClean="0">
                <a:latin typeface="Times New Roman" pitchFamily="18" charset="0"/>
                <a:cs typeface="Times New Roman" pitchFamily="18" charset="0"/>
              </a:rPr>
              <a:t>шоу </a:t>
            </a:r>
            <a:r>
              <a:rPr lang="kk-KZ" dirty="0">
                <a:latin typeface="Times New Roman" pitchFamily="18" charset="0"/>
                <a:cs typeface="Times New Roman" pitchFamily="18" charset="0"/>
              </a:rPr>
              <a:t>карталарында өзен жолдарын көрсеткен кезде өзеннің жүк және адам тасымалданатын бөлігі белгіленеді. Каналдар бойынша өзеннің сипатын айтуға болады</a:t>
            </a:r>
            <a:r>
              <a:rPr lang="kk-KZ" dirty="0" smtClean="0">
                <a:latin typeface="Times New Roman" pitchFamily="18" charset="0"/>
                <a:cs typeface="Times New Roman" pitchFamily="18" charset="0"/>
              </a:rPr>
              <a:t>.</a:t>
            </a:r>
          </a:p>
          <a:p>
            <a:pPr marL="0" indent="542925" algn="just">
              <a:buNone/>
            </a:pPr>
            <a:r>
              <a:rPr lang="kk-KZ" dirty="0" smtClean="0">
                <a:latin typeface="Times New Roman" pitchFamily="18" charset="0"/>
                <a:cs typeface="Times New Roman" pitchFamily="18" charset="0"/>
              </a:rPr>
              <a:t>Қарастырылып отырған картада негізгі теңіз порттары мен негізгі бағыттарды бейнелейді. Теңіз порттарын көбінде ерекше шартты белгімен көрсетеді, картада портты қаланы пунсонның жанына қойылады. Теңіз бағыты сызықтық белгімен көрсетеді, анықталған порттар арасындағы кемелердің бағыттарын көрсететін.</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022282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7467600" cy="1143000"/>
          </a:xfrm>
        </p:spPr>
        <p:txBody>
          <a:bodyPr/>
          <a:lstStyle/>
          <a:p>
            <a:pPr algn="ctr"/>
            <a:r>
              <a:rPr lang="kk-KZ" dirty="0">
                <a:solidFill>
                  <a:schemeClr val="tx1"/>
                </a:solidFill>
                <a:latin typeface="Times New Roman" pitchFamily="18" charset="0"/>
                <a:cs typeface="Times New Roman" pitchFamily="18" charset="0"/>
              </a:rPr>
              <a:t>Территорияның саяси және саяси- әкімшілік бөлінуін бейнелеу</a:t>
            </a:r>
            <a:endParaRPr lang="ru-RU"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a:xfrm>
            <a:off x="457200" y="1340768"/>
            <a:ext cx="8147248" cy="5400600"/>
          </a:xfrm>
        </p:spPr>
        <p:txBody>
          <a:bodyPr>
            <a:normAutofit fontScale="70000" lnSpcReduction="20000"/>
          </a:bodyPr>
          <a:lstStyle/>
          <a:p>
            <a:pPr marL="0" indent="542925" algn="just">
              <a:lnSpc>
                <a:spcPct val="120000"/>
              </a:lnSpc>
              <a:buNone/>
            </a:pPr>
            <a:r>
              <a:rPr lang="kk-KZ" dirty="0"/>
              <a:t>Барлық жалпыгеографиялық карталардың бір жалпы ережесі – мемлекеттік меншіктегі территорияларды бейнелеу. Бұл жұмыс мемлекеттік шекара мен мемлекет атауын </a:t>
            </a:r>
            <a:r>
              <a:rPr lang="kk-KZ" dirty="0" smtClean="0"/>
              <a:t>жазумен </a:t>
            </a:r>
            <a:r>
              <a:rPr lang="kk-KZ" dirty="0"/>
              <a:t>көрсетіледі. Шолу карталарында мемлекеттік шекаралар сызықтық шартты белгімен көрсетіледі. Теңіз жағалауында мемлекет шекаралары бейнеленбейді. Осында теңіз жағалауы мемлекет шекарасы болып табылады.</a:t>
            </a:r>
            <a:endParaRPr lang="ru-RU" dirty="0"/>
          </a:p>
          <a:p>
            <a:pPr marL="0" indent="542925" algn="just">
              <a:lnSpc>
                <a:spcPct val="120000"/>
              </a:lnSpc>
              <a:buNone/>
            </a:pPr>
            <a:r>
              <a:rPr lang="kk-KZ" dirty="0"/>
              <a:t>Мемлекеттік шекара теңіз немесе мұхит арқылы өтуі мүмкін, арал мен түбектерді бөліп. Осындай жерлерде шекараның шартты белгісі үлкен емес жер бөліктерімен бейнеленеді. Егер мемлекетке көрші жатқан аралдар кіретін болса, онда мемлекеттік атауы архипелаг бойында орналастырады.</a:t>
            </a:r>
            <a:endParaRPr lang="ru-RU" dirty="0"/>
          </a:p>
          <a:p>
            <a:pPr marL="0" indent="542925" algn="just">
              <a:lnSpc>
                <a:spcPct val="120000"/>
              </a:lnSpc>
              <a:buNone/>
            </a:pPr>
            <a:r>
              <a:rPr lang="kk-KZ" dirty="0"/>
              <a:t>Жалпыгеографиялық шолу карталарында сонымен қатар мемлекеттің саяси- әкімшілік бөлінуі көрсетіледі.</a:t>
            </a:r>
            <a:endParaRPr lang="ru-RU" dirty="0"/>
          </a:p>
          <a:p>
            <a:pPr marL="0" indent="542925" algn="just">
              <a:lnSpc>
                <a:spcPct val="120000"/>
              </a:lnSpc>
              <a:buNone/>
            </a:pPr>
            <a:r>
              <a:rPr lang="kk-KZ" dirty="0"/>
              <a:t>Жалпыгеографиялық шолу карталарында мемлекеттің астанасы және саяси- әкімшілік бөлінуі бейнеленеді.</a:t>
            </a:r>
            <a:endParaRPr lang="ru-RU" dirty="0"/>
          </a:p>
          <a:p>
            <a:pPr marL="0" indent="542925" algn="just">
              <a:lnSpc>
                <a:spcPct val="120000"/>
              </a:lnSpc>
              <a:buNone/>
            </a:pPr>
            <a:r>
              <a:rPr lang="kk-KZ" dirty="0"/>
              <a:t>Жалпыгеографиялық карталардың мазмұнын оқу оның жергілікті жердегі әр элементі бойынша оқуға мүмкіндік береді, бейнелеуді көрсету, қорытынды жасау мазмұны бойынша, қиманы құруға мүмкіндік береді.</a:t>
            </a:r>
            <a:endParaRPr lang="ru-RU" dirty="0"/>
          </a:p>
          <a:p>
            <a:pPr marL="0" indent="0">
              <a:buNone/>
            </a:pPr>
            <a:endParaRPr lang="ru-RU" dirty="0"/>
          </a:p>
        </p:txBody>
      </p:sp>
    </p:spTree>
    <p:extLst>
      <p:ext uri="{BB962C8B-B14F-4D97-AF65-F5344CB8AC3E}">
        <p14:creationId xmlns:p14="http://schemas.microsoft.com/office/powerpoint/2010/main" val="22268393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126</TotalTime>
  <Words>1135</Words>
  <Application>Microsoft Office PowerPoint</Application>
  <PresentationFormat>Экран (4:3)</PresentationFormat>
  <Paragraphs>45</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Эркер</vt:lpstr>
      <vt:lpstr>ДӘРІС 9  ЖАЛПЫГЕОГРАФИЯЛЫҚ ШОЛУ КАРТАЛАРЫ. ЖАЛПЫГЕОГРАФИЯЛЫҚ ШОЛУ КАРТАЛАРДЫҢ ЕРЕКШЕЛІКТЕРІ </vt:lpstr>
      <vt:lpstr>Презентация PowerPoint</vt:lpstr>
      <vt:lpstr>Жалпы географиялық шолу карталардың ерекшеліктері </vt:lpstr>
      <vt:lpstr>Презентация PowerPoint</vt:lpstr>
      <vt:lpstr>Презентация PowerPoint</vt:lpstr>
      <vt:lpstr>Презентация PowerPoint</vt:lpstr>
      <vt:lpstr>Презентация PowerPoint</vt:lpstr>
      <vt:lpstr>Жалпы географиялық шолу карталарда табиғат объектілерін бейнелеу ерекшеліктері</vt:lpstr>
      <vt:lpstr>Презентация PowerPoint</vt:lpstr>
      <vt:lpstr>Презентация PowerPoint</vt:lpstr>
      <vt:lpstr>Презентация PowerPoint</vt:lpstr>
      <vt:lpstr>Елді мекендерді бейнелеу</vt:lpstr>
      <vt:lpstr>Хабар беру жолдарын бейнелеу</vt:lpstr>
      <vt:lpstr>Презентация PowerPoint</vt:lpstr>
      <vt:lpstr>Презентация PowerPoint</vt:lpstr>
      <vt:lpstr>Территорияның саяси және саяси- әкімшілік бөлінуін бейнелеу</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9  ЖАЛПЫГЕОГРАФИЯЛЫҚ ШОЛУ КАРТАЛАРЫ. ЖАЛПЫГЕОГРАФИЯЛЫҚ ШОЛУ КАРТАЛАРДЫҢ ЕРЕКШЕЛІКТЕРІ </dc:title>
  <dc:creator>Анара</dc:creator>
  <cp:lastModifiedBy>Анара</cp:lastModifiedBy>
  <cp:revision>10</cp:revision>
  <dcterms:created xsi:type="dcterms:W3CDTF">2021-09-28T08:18:41Z</dcterms:created>
  <dcterms:modified xsi:type="dcterms:W3CDTF">2021-10-02T07:30:31Z</dcterms:modified>
</cp:coreProperties>
</file>